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3"/>
  </p:notesMasterIdLst>
  <p:sldIdLst>
    <p:sldId id="289" r:id="rId4"/>
    <p:sldId id="496" r:id="rId5"/>
    <p:sldId id="526" r:id="rId6"/>
    <p:sldId id="533" r:id="rId7"/>
    <p:sldId id="521" r:id="rId8"/>
    <p:sldId id="534" r:id="rId9"/>
    <p:sldId id="522" r:id="rId10"/>
    <p:sldId id="535" r:id="rId11"/>
    <p:sldId id="294" r:id="rId12"/>
  </p:sldIdLst>
  <p:sldSz cx="12192000" cy="6858000"/>
  <p:notesSz cx="6797675" cy="992632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7D9D"/>
    <a:srgbClr val="F3EDD5"/>
    <a:srgbClr val="EAE0B5"/>
    <a:srgbClr val="DAE3F3"/>
    <a:srgbClr val="FFFFFF"/>
    <a:srgbClr val="FAFFFF"/>
    <a:srgbClr val="C08228"/>
    <a:srgbClr val="FFCCCC"/>
    <a:srgbClr val="3D6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34" autoAdjust="0"/>
    <p:restoredTop sz="94660"/>
  </p:normalViewPr>
  <p:slideViewPr>
    <p:cSldViewPr snapToGrid="0" showGuides="1">
      <p:cViewPr varScale="1">
        <p:scale>
          <a:sx n="125" d="100"/>
          <a:sy n="125" d="100"/>
        </p:scale>
        <p:origin x="211" y="110"/>
      </p:cViewPr>
      <p:guideLst>
        <p:guide orient="horz" pos="219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B3B9E-B8D0-5C42-BF73-F66C8F22A8AE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2E8F6-23C5-B143-8E6A-4A154933185D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2"/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колонк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  <a:endParaRPr lang="ru-RU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ru-RU" dirty="0"/>
          </a:p>
        </p:txBody>
      </p:sp>
      <p:sp>
        <p:nvSpPr>
          <p:cNvPr id="15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423862" y="2914343"/>
            <a:ext cx="3636963" cy="351344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  <a:endParaRPr lang="ru-RU" dirty="0"/>
          </a:p>
        </p:txBody>
      </p:sp>
      <p:sp>
        <p:nvSpPr>
          <p:cNvPr id="16" name="Текст 17"/>
          <p:cNvSpPr>
            <a:spLocks noGrp="1"/>
          </p:cNvSpPr>
          <p:nvPr>
            <p:ph type="body" sz="quarter" idx="13" hasCustomPrompt="1"/>
          </p:nvPr>
        </p:nvSpPr>
        <p:spPr>
          <a:xfrm>
            <a:off x="428625" y="2560751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 algn="l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7" hasCustomPrompt="1"/>
          </p:nvPr>
        </p:nvSpPr>
        <p:spPr>
          <a:xfrm>
            <a:off x="4281488" y="2560751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 algn="l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  <a:endParaRPr lang="ru-RU" dirty="0"/>
          </a:p>
        </p:txBody>
      </p:sp>
      <p:sp>
        <p:nvSpPr>
          <p:cNvPr id="20" name="Текст 17"/>
          <p:cNvSpPr>
            <a:spLocks noGrp="1"/>
          </p:cNvSpPr>
          <p:nvPr>
            <p:ph type="body" sz="quarter" idx="28" hasCustomPrompt="1"/>
          </p:nvPr>
        </p:nvSpPr>
        <p:spPr>
          <a:xfrm>
            <a:off x="8124825" y="2563133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 algn="l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29" hasCustomPrompt="1"/>
          </p:nvPr>
        </p:nvSpPr>
        <p:spPr>
          <a:xfrm>
            <a:off x="4276725" y="2904818"/>
            <a:ext cx="3633788" cy="3522970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ru-RU" dirty="0"/>
              <a:t>Поместите сюда свой текст</a:t>
            </a:r>
            <a:endParaRPr lang="ru-RU" dirty="0"/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30" hasCustomPrompt="1"/>
          </p:nvPr>
        </p:nvSpPr>
        <p:spPr>
          <a:xfrm>
            <a:off x="8124825" y="2904818"/>
            <a:ext cx="3633788" cy="3522970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ru-RU" dirty="0"/>
              <a:t>Поместите сюда свой текст</a:t>
            </a: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ри колонк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колонк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B2AE-C54D-4CFB-87F1-37A9967DB6D5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09422" y="756356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rmAutofit fontScale="25000" lnSpcReduction="20000"/>
          </a:bodyPr>
          <a:lstStyle/>
          <a:p>
            <a:pPr algn="l"/>
            <a:endParaRPr lang="ru-RU" b="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+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8124824" y="2619375"/>
            <a:ext cx="3636963" cy="380841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0"/>
          </p:nvPr>
        </p:nvSpPr>
        <p:spPr>
          <a:xfrm>
            <a:off x="428625" y="2647950"/>
            <a:ext cx="7481888" cy="37798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  <a:endParaRPr lang="ru-RU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Заголовок 22"/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+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8124824" y="2619375"/>
            <a:ext cx="3636963" cy="380841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0"/>
          </p:nvPr>
        </p:nvSpPr>
        <p:spPr>
          <a:xfrm>
            <a:off x="428625" y="2647950"/>
            <a:ext cx="3632200" cy="37798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  <a:endParaRPr lang="ru-RU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Заголовок 22"/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ru-RU" dirty="0"/>
          </a:p>
        </p:txBody>
      </p:sp>
      <p:sp>
        <p:nvSpPr>
          <p:cNvPr id="2" name="Объект 3"/>
          <p:cNvSpPr>
            <a:spLocks noGrp="1"/>
          </p:cNvSpPr>
          <p:nvPr>
            <p:ph sz="quarter" idx="12"/>
          </p:nvPr>
        </p:nvSpPr>
        <p:spPr>
          <a:xfrm>
            <a:off x="4276725" y="2647950"/>
            <a:ext cx="3632200" cy="37798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+текст с нумерац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8124824" y="3429000"/>
            <a:ext cx="3636963" cy="299878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  <a:endParaRPr lang="ru-RU" dirty="0"/>
          </a:p>
        </p:txBody>
      </p:sp>
      <p:sp>
        <p:nvSpPr>
          <p:cNvPr id="8" name="object 24"/>
          <p:cNvSpPr/>
          <p:nvPr userDrawn="1"/>
        </p:nvSpPr>
        <p:spPr>
          <a:xfrm>
            <a:off x="8817916" y="2751125"/>
            <a:ext cx="45719" cy="318305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7997"/>
                </a:lnTo>
              </a:path>
            </a:pathLst>
          </a:custGeom>
          <a:ln w="25400">
            <a:solidFill>
              <a:srgbClr val="A7B6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25"/>
          <p:cNvSpPr/>
          <p:nvPr userDrawn="1"/>
        </p:nvSpPr>
        <p:spPr>
          <a:xfrm>
            <a:off x="8128079" y="3232150"/>
            <a:ext cx="3632200" cy="0"/>
          </a:xfrm>
          <a:custGeom>
            <a:avLst/>
            <a:gdLst/>
            <a:ahLst/>
            <a:cxnLst/>
            <a:rect l="l" t="t" r="r" b="b"/>
            <a:pathLst>
              <a:path w="3632200">
                <a:moveTo>
                  <a:pt x="0" y="0"/>
                </a:moveTo>
                <a:lnTo>
                  <a:pt x="3632034" y="0"/>
                </a:lnTo>
              </a:path>
            </a:pathLst>
          </a:custGeom>
          <a:ln w="25400">
            <a:solidFill>
              <a:srgbClr val="A7B6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  <a:endParaRPr lang="ru-RU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2" hasCustomPrompt="1"/>
          </p:nvPr>
        </p:nvSpPr>
        <p:spPr>
          <a:xfrm>
            <a:off x="8124825" y="2659380"/>
            <a:ext cx="879475" cy="564198"/>
          </a:xfrm>
        </p:spPr>
        <p:txBody>
          <a:bodyPr lIns="0" tIns="0" rIns="0" bIns="0" anchor="ctr" anchorCtr="0">
            <a:normAutofit/>
          </a:bodyPr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/>
              <a:t>01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3" hasCustomPrompt="1"/>
          </p:nvPr>
        </p:nvSpPr>
        <p:spPr>
          <a:xfrm>
            <a:off x="9005888" y="2659856"/>
            <a:ext cx="2755899" cy="564357"/>
          </a:xfrm>
        </p:spPr>
        <p:txBody>
          <a:bodyPr lIns="0" tIns="0" rIns="0" bIns="0" anchor="ctr" anchorCtr="0">
            <a:noAutofit/>
          </a:bodyPr>
          <a:lstStyle>
            <a:lvl1pPr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ru-RU" dirty="0"/>
          </a:p>
        </p:txBody>
      </p:sp>
      <p:sp>
        <p:nvSpPr>
          <p:cNvPr id="27" name="Объект 26"/>
          <p:cNvSpPr>
            <a:spLocks noGrp="1"/>
          </p:cNvSpPr>
          <p:nvPr>
            <p:ph sz="quarter" idx="14"/>
          </p:nvPr>
        </p:nvSpPr>
        <p:spPr>
          <a:xfrm>
            <a:off x="428625" y="2647951"/>
            <a:ext cx="7481888" cy="37798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+текст с нумерацией+цифр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8124825" y="3805193"/>
            <a:ext cx="1712914" cy="98404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Вставьте текст поясняющий цифру</a:t>
            </a:r>
            <a:endParaRPr lang="ru-RU" dirty="0"/>
          </a:p>
        </p:txBody>
      </p:sp>
      <p:sp>
        <p:nvSpPr>
          <p:cNvPr id="8" name="object 24"/>
          <p:cNvSpPr/>
          <p:nvPr userDrawn="1"/>
        </p:nvSpPr>
        <p:spPr>
          <a:xfrm>
            <a:off x="8817916" y="2751125"/>
            <a:ext cx="45719" cy="318305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7997"/>
                </a:lnTo>
              </a:path>
            </a:pathLst>
          </a:custGeom>
          <a:ln w="25400">
            <a:solidFill>
              <a:srgbClr val="A7B6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25"/>
          <p:cNvSpPr/>
          <p:nvPr userDrawn="1"/>
        </p:nvSpPr>
        <p:spPr>
          <a:xfrm>
            <a:off x="8128079" y="3232150"/>
            <a:ext cx="3632200" cy="0"/>
          </a:xfrm>
          <a:custGeom>
            <a:avLst/>
            <a:gdLst/>
            <a:ahLst/>
            <a:cxnLst/>
            <a:rect l="l" t="t" r="r" b="b"/>
            <a:pathLst>
              <a:path w="3632200">
                <a:moveTo>
                  <a:pt x="0" y="0"/>
                </a:moveTo>
                <a:lnTo>
                  <a:pt x="3632034" y="0"/>
                </a:lnTo>
              </a:path>
            </a:pathLst>
          </a:custGeom>
          <a:ln w="25400">
            <a:solidFill>
              <a:srgbClr val="A7B6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  <a:endParaRPr lang="ru-RU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2" hasCustomPrompt="1"/>
          </p:nvPr>
        </p:nvSpPr>
        <p:spPr>
          <a:xfrm>
            <a:off x="8124825" y="2659380"/>
            <a:ext cx="879475" cy="564198"/>
          </a:xfrm>
        </p:spPr>
        <p:txBody>
          <a:bodyPr lIns="0" tIns="0" rIns="0" bIns="0" anchor="ctr" anchorCtr="0">
            <a:normAutofit/>
          </a:bodyPr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/>
              <a:t>01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3" hasCustomPrompt="1"/>
          </p:nvPr>
        </p:nvSpPr>
        <p:spPr>
          <a:xfrm>
            <a:off x="9005888" y="2659856"/>
            <a:ext cx="2755899" cy="564357"/>
          </a:xfrm>
        </p:spPr>
        <p:txBody>
          <a:bodyPr lIns="0" tIns="0" rIns="0" bIns="0" anchor="ctr" anchorCtr="0">
            <a:noAutofit/>
          </a:bodyPr>
          <a:lstStyle>
            <a:lvl1pPr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ru-RU" dirty="0"/>
          </a:p>
        </p:txBody>
      </p:sp>
      <p:sp>
        <p:nvSpPr>
          <p:cNvPr id="27" name="Объект 26"/>
          <p:cNvSpPr>
            <a:spLocks noGrp="1"/>
          </p:cNvSpPr>
          <p:nvPr>
            <p:ph sz="quarter" idx="14"/>
          </p:nvPr>
        </p:nvSpPr>
        <p:spPr>
          <a:xfrm>
            <a:off x="428625" y="2647951"/>
            <a:ext cx="7481888" cy="37798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8124825" y="3442711"/>
            <a:ext cx="1712913" cy="360099"/>
          </a:xfrm>
        </p:spPr>
        <p:txBody>
          <a:bodyPr lIns="0" tIns="0" rIns="0" bIns="0" anchor="b" anchorCtr="0">
            <a:spAutoFit/>
          </a:bodyPr>
          <a:lstStyle>
            <a:lvl1pPr>
              <a:defRPr sz="26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ЦИФРА</a:t>
            </a:r>
            <a:endParaRPr lang="ru-RU" dirty="0"/>
          </a:p>
        </p:txBody>
      </p:sp>
      <p:sp>
        <p:nvSpPr>
          <p:cNvPr id="6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10053639" y="3442711"/>
            <a:ext cx="1708150" cy="360099"/>
          </a:xfrm>
        </p:spPr>
        <p:txBody>
          <a:bodyPr wrap="square" lIns="0" tIns="0" rIns="0" bIns="0" anchor="b" anchorCtr="0">
            <a:spAutoFit/>
          </a:bodyPr>
          <a:lstStyle>
            <a:lvl1pPr>
              <a:defRPr sz="26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ЦИФРА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7" hasCustomPrompt="1"/>
          </p:nvPr>
        </p:nvSpPr>
        <p:spPr>
          <a:xfrm>
            <a:off x="10053638" y="3808158"/>
            <a:ext cx="1708150" cy="971550"/>
          </a:xfrm>
        </p:spPr>
        <p:txBody>
          <a:bodyPr lIns="0" tIns="0" rIns="0" bIns="0">
            <a:normAutofit/>
          </a:bodyPr>
          <a:lstStyle>
            <a:lvl1pPr>
              <a:defRPr sz="1000"/>
            </a:lvl1pPr>
          </a:lstStyle>
          <a:p>
            <a:pPr lvl="0"/>
            <a:r>
              <a:rPr lang="ru-RU" dirty="0"/>
              <a:t>Вставьте текст поясняющий цифру</a:t>
            </a:r>
            <a:endParaRPr lang="ru-RU" dirty="0"/>
          </a:p>
        </p:txBody>
      </p:sp>
      <p:sp>
        <p:nvSpPr>
          <p:cNvPr id="14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8124825" y="5104929"/>
            <a:ext cx="1712913" cy="360099"/>
          </a:xfrm>
        </p:spPr>
        <p:txBody>
          <a:bodyPr lIns="0" tIns="0" rIns="0" bIns="0" anchor="b" anchorCtr="0">
            <a:spAutoFit/>
          </a:bodyPr>
          <a:lstStyle>
            <a:lvl1pPr>
              <a:defRPr sz="26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ЦИФРА</a:t>
            </a:r>
            <a:endParaRPr lang="ru-RU" dirty="0"/>
          </a:p>
        </p:txBody>
      </p:sp>
      <p:sp>
        <p:nvSpPr>
          <p:cNvPr id="15" name="Текст 3"/>
          <p:cNvSpPr>
            <a:spLocks noGrp="1"/>
          </p:cNvSpPr>
          <p:nvPr>
            <p:ph type="body" sz="quarter" idx="19" hasCustomPrompt="1"/>
          </p:nvPr>
        </p:nvSpPr>
        <p:spPr>
          <a:xfrm>
            <a:off x="10053639" y="5104929"/>
            <a:ext cx="1708150" cy="360099"/>
          </a:xfrm>
        </p:spPr>
        <p:txBody>
          <a:bodyPr wrap="square" lIns="0" tIns="0" rIns="0" bIns="0" anchor="b" anchorCtr="0">
            <a:spAutoFit/>
          </a:bodyPr>
          <a:lstStyle>
            <a:lvl1pPr>
              <a:defRPr sz="26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ЦИФРА</a:t>
            </a:r>
            <a:endParaRPr lang="ru-RU" dirty="0"/>
          </a:p>
        </p:txBody>
      </p:sp>
      <p:sp>
        <p:nvSpPr>
          <p:cNvPr id="17" name="Текст 10"/>
          <p:cNvSpPr>
            <a:spLocks noGrp="1"/>
          </p:cNvSpPr>
          <p:nvPr>
            <p:ph type="body" sz="quarter" idx="20" hasCustomPrompt="1"/>
          </p:nvPr>
        </p:nvSpPr>
        <p:spPr>
          <a:xfrm>
            <a:off x="10053638" y="5470376"/>
            <a:ext cx="1708150" cy="957412"/>
          </a:xfrm>
        </p:spPr>
        <p:txBody>
          <a:bodyPr lIns="0" tIns="0" rIns="0" bIns="0">
            <a:normAutofit/>
          </a:bodyPr>
          <a:lstStyle>
            <a:lvl1pPr>
              <a:defRPr sz="1000"/>
            </a:lvl1pPr>
          </a:lstStyle>
          <a:p>
            <a:pPr lvl="0"/>
            <a:r>
              <a:rPr lang="ru-RU" dirty="0"/>
              <a:t>Вставьте текст поясняющий цифру</a:t>
            </a:r>
            <a:endParaRPr lang="ru-RU" dirty="0"/>
          </a:p>
        </p:txBody>
      </p:sp>
      <p:sp>
        <p:nvSpPr>
          <p:cNvPr id="19" name="Текст 10"/>
          <p:cNvSpPr>
            <a:spLocks noGrp="1"/>
          </p:cNvSpPr>
          <p:nvPr>
            <p:ph type="body" sz="quarter" idx="21" hasCustomPrompt="1"/>
          </p:nvPr>
        </p:nvSpPr>
        <p:spPr>
          <a:xfrm>
            <a:off x="8129588" y="5469582"/>
            <a:ext cx="1708150" cy="958205"/>
          </a:xfrm>
        </p:spPr>
        <p:txBody>
          <a:bodyPr lIns="0" tIns="0" rIns="0" bIns="0">
            <a:normAutofit/>
          </a:bodyPr>
          <a:lstStyle>
            <a:lvl1pPr>
              <a:defRPr sz="1000"/>
            </a:lvl1pPr>
          </a:lstStyle>
          <a:p>
            <a:pPr lvl="0"/>
            <a:r>
              <a:rPr lang="ru-RU" dirty="0"/>
              <a:t>Вставьте текст поясняющий цифру</a:t>
            </a: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прямоугольных фото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  <a:endParaRPr lang="ru-RU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2"/>
          </p:nvPr>
        </p:nvSpPr>
        <p:spPr>
          <a:xfrm>
            <a:off x="428625" y="2600326"/>
            <a:ext cx="3632200" cy="225742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/>
          </p:nvPr>
        </p:nvSpPr>
        <p:spPr>
          <a:xfrm>
            <a:off x="4276725" y="2600326"/>
            <a:ext cx="3632200" cy="225742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22" name="Рисунок 4"/>
          <p:cNvSpPr>
            <a:spLocks noGrp="1"/>
          </p:cNvSpPr>
          <p:nvPr>
            <p:ph type="pic" sz="quarter" idx="26"/>
          </p:nvPr>
        </p:nvSpPr>
        <p:spPr>
          <a:xfrm>
            <a:off x="8124825" y="2600326"/>
            <a:ext cx="3632200" cy="225742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15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423862" y="5362575"/>
            <a:ext cx="3636963" cy="106521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  <a:endParaRPr lang="ru-RU" dirty="0"/>
          </a:p>
        </p:txBody>
      </p:sp>
      <p:sp>
        <p:nvSpPr>
          <p:cNvPr id="16" name="Текст 17"/>
          <p:cNvSpPr>
            <a:spLocks noGrp="1"/>
          </p:cNvSpPr>
          <p:nvPr>
            <p:ph type="body" sz="quarter" idx="13" hasCustomPrompt="1"/>
          </p:nvPr>
        </p:nvSpPr>
        <p:spPr>
          <a:xfrm>
            <a:off x="428625" y="5008983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7" hasCustomPrompt="1"/>
          </p:nvPr>
        </p:nvSpPr>
        <p:spPr>
          <a:xfrm>
            <a:off x="4281488" y="5008983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  <a:endParaRPr lang="ru-RU" dirty="0"/>
          </a:p>
        </p:txBody>
      </p:sp>
      <p:sp>
        <p:nvSpPr>
          <p:cNvPr id="20" name="Текст 17"/>
          <p:cNvSpPr>
            <a:spLocks noGrp="1"/>
          </p:cNvSpPr>
          <p:nvPr>
            <p:ph type="body" sz="quarter" idx="28" hasCustomPrompt="1"/>
          </p:nvPr>
        </p:nvSpPr>
        <p:spPr>
          <a:xfrm>
            <a:off x="8124825" y="5011365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29" hasCustomPrompt="1"/>
          </p:nvPr>
        </p:nvSpPr>
        <p:spPr>
          <a:xfrm>
            <a:off x="4276725" y="5353050"/>
            <a:ext cx="3633788" cy="1074738"/>
          </a:xfrm>
        </p:spPr>
        <p:txBody>
          <a:bodyPr lIns="0" tIns="0" rIns="0" bIns="0"/>
          <a:lstStyle/>
          <a:p>
            <a:r>
              <a:rPr lang="ru-RU" dirty="0"/>
              <a:t>Поместите сюда свой текст</a:t>
            </a:r>
            <a:endParaRPr lang="ru-RU" dirty="0"/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30" hasCustomPrompt="1"/>
          </p:nvPr>
        </p:nvSpPr>
        <p:spPr>
          <a:xfrm>
            <a:off x="8124825" y="5353050"/>
            <a:ext cx="3633788" cy="1074738"/>
          </a:xfrm>
        </p:spPr>
        <p:txBody>
          <a:bodyPr lIns="0" tIns="0" rIns="0" bIns="0"/>
          <a:lstStyle/>
          <a:p>
            <a:r>
              <a:rPr lang="ru-RU" dirty="0"/>
              <a:t>Поместите сюда свой текст</a:t>
            </a: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круглых фото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  <a:endParaRPr lang="ru-RU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2"/>
          </p:nvPr>
        </p:nvSpPr>
        <p:spPr>
          <a:xfrm>
            <a:off x="1114425" y="2600326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15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423862" y="5362575"/>
            <a:ext cx="3636963" cy="106521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  <a:endParaRPr lang="ru-RU" dirty="0"/>
          </a:p>
        </p:txBody>
      </p:sp>
      <p:sp>
        <p:nvSpPr>
          <p:cNvPr id="16" name="Текст 17"/>
          <p:cNvSpPr>
            <a:spLocks noGrp="1"/>
          </p:cNvSpPr>
          <p:nvPr>
            <p:ph type="body" sz="quarter" idx="13" hasCustomPrompt="1"/>
          </p:nvPr>
        </p:nvSpPr>
        <p:spPr>
          <a:xfrm>
            <a:off x="428625" y="5008983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7" hasCustomPrompt="1"/>
          </p:nvPr>
        </p:nvSpPr>
        <p:spPr>
          <a:xfrm>
            <a:off x="4281488" y="5008983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  <a:endParaRPr lang="ru-RU" dirty="0"/>
          </a:p>
        </p:txBody>
      </p:sp>
      <p:sp>
        <p:nvSpPr>
          <p:cNvPr id="20" name="Текст 17"/>
          <p:cNvSpPr>
            <a:spLocks noGrp="1"/>
          </p:cNvSpPr>
          <p:nvPr>
            <p:ph type="body" sz="quarter" idx="28" hasCustomPrompt="1"/>
          </p:nvPr>
        </p:nvSpPr>
        <p:spPr>
          <a:xfrm>
            <a:off x="8124825" y="5011365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29" hasCustomPrompt="1"/>
          </p:nvPr>
        </p:nvSpPr>
        <p:spPr>
          <a:xfrm>
            <a:off x="4276725" y="5353050"/>
            <a:ext cx="3633788" cy="1074738"/>
          </a:xfrm>
        </p:spPr>
        <p:txBody>
          <a:bodyPr lIns="0" tIns="0" rIns="0" bIns="0"/>
          <a:lstStyle>
            <a:lvl1pPr algn="ctr">
              <a:defRPr/>
            </a:lvl1pPr>
          </a:lstStyle>
          <a:p>
            <a:r>
              <a:rPr lang="ru-RU" dirty="0"/>
              <a:t>Поместите сюда свой текст</a:t>
            </a:r>
            <a:endParaRPr lang="ru-RU" dirty="0"/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30" hasCustomPrompt="1"/>
          </p:nvPr>
        </p:nvSpPr>
        <p:spPr>
          <a:xfrm>
            <a:off x="8124825" y="5353050"/>
            <a:ext cx="3633788" cy="1074738"/>
          </a:xfrm>
        </p:spPr>
        <p:txBody>
          <a:bodyPr lIns="0" tIns="0" rIns="0" bIns="0"/>
          <a:lstStyle>
            <a:lvl1pPr algn="ctr">
              <a:defRPr/>
            </a:lvl1pPr>
          </a:lstStyle>
          <a:p>
            <a:r>
              <a:rPr lang="ru-RU" dirty="0"/>
              <a:t>Поместите сюда свой текст</a:t>
            </a:r>
            <a:endParaRPr lang="ru-RU" dirty="0"/>
          </a:p>
        </p:txBody>
      </p:sp>
      <p:sp>
        <p:nvSpPr>
          <p:cNvPr id="2" name="Рисунок 4"/>
          <p:cNvSpPr>
            <a:spLocks noGrp="1"/>
          </p:cNvSpPr>
          <p:nvPr>
            <p:ph type="pic" sz="quarter" idx="31"/>
          </p:nvPr>
        </p:nvSpPr>
        <p:spPr>
          <a:xfrm>
            <a:off x="4963839" y="2600326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3" name="Рисунок 4"/>
          <p:cNvSpPr>
            <a:spLocks noGrp="1"/>
          </p:cNvSpPr>
          <p:nvPr>
            <p:ph type="pic" sz="quarter" idx="32"/>
          </p:nvPr>
        </p:nvSpPr>
        <p:spPr>
          <a:xfrm>
            <a:off x="8813254" y="2564904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етыре круглых фото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  <a:endParaRPr lang="ru-RU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2"/>
          </p:nvPr>
        </p:nvSpPr>
        <p:spPr>
          <a:xfrm>
            <a:off x="638175" y="2647951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15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423863" y="5362575"/>
            <a:ext cx="2676526" cy="106521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  <a:endParaRPr lang="ru-RU" dirty="0"/>
          </a:p>
        </p:txBody>
      </p:sp>
      <p:sp>
        <p:nvSpPr>
          <p:cNvPr id="16" name="Текст 17"/>
          <p:cNvSpPr>
            <a:spLocks noGrp="1"/>
          </p:cNvSpPr>
          <p:nvPr>
            <p:ph type="body" sz="quarter" idx="13" hasCustomPrompt="1"/>
          </p:nvPr>
        </p:nvSpPr>
        <p:spPr>
          <a:xfrm>
            <a:off x="428625" y="5008983"/>
            <a:ext cx="2671763" cy="339305"/>
          </a:xfrm>
        </p:spPr>
        <p:txBody>
          <a:bodyPr wrap="square"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7" hasCustomPrompt="1"/>
          </p:nvPr>
        </p:nvSpPr>
        <p:spPr>
          <a:xfrm>
            <a:off x="3322638" y="5008983"/>
            <a:ext cx="2669008" cy="339305"/>
          </a:xfrm>
        </p:spPr>
        <p:txBody>
          <a:bodyPr wrap="square"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  <a:endParaRPr lang="ru-RU" dirty="0"/>
          </a:p>
        </p:txBody>
      </p:sp>
      <p:sp>
        <p:nvSpPr>
          <p:cNvPr id="20" name="Текст 17"/>
          <p:cNvSpPr>
            <a:spLocks noGrp="1"/>
          </p:cNvSpPr>
          <p:nvPr>
            <p:ph type="body" sz="quarter" idx="28" hasCustomPrompt="1"/>
          </p:nvPr>
        </p:nvSpPr>
        <p:spPr>
          <a:xfrm>
            <a:off x="6203950" y="5011365"/>
            <a:ext cx="2667422" cy="339305"/>
          </a:xfrm>
        </p:spPr>
        <p:txBody>
          <a:bodyPr wrap="square"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29" hasCustomPrompt="1"/>
          </p:nvPr>
        </p:nvSpPr>
        <p:spPr>
          <a:xfrm>
            <a:off x="3317875" y="5353050"/>
            <a:ext cx="2670175" cy="1074738"/>
          </a:xfrm>
        </p:spPr>
        <p:txBody>
          <a:bodyPr lIns="0" tIns="0" rIns="0" bIns="0"/>
          <a:lstStyle>
            <a:lvl1pPr algn="ctr">
              <a:defRPr/>
            </a:lvl1pPr>
          </a:lstStyle>
          <a:p>
            <a:r>
              <a:rPr lang="ru-RU" dirty="0"/>
              <a:t>Поместите сюда свой текст</a:t>
            </a:r>
            <a:endParaRPr lang="ru-RU" dirty="0"/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30" hasCustomPrompt="1"/>
          </p:nvPr>
        </p:nvSpPr>
        <p:spPr>
          <a:xfrm>
            <a:off x="6203950" y="5353050"/>
            <a:ext cx="2668588" cy="1074738"/>
          </a:xfrm>
        </p:spPr>
        <p:txBody>
          <a:bodyPr lIns="0" tIns="0" rIns="0" bIns="0"/>
          <a:lstStyle>
            <a:lvl1pPr algn="ctr">
              <a:defRPr/>
            </a:lvl1pPr>
          </a:lstStyle>
          <a:p>
            <a:r>
              <a:rPr lang="ru-RU" dirty="0"/>
              <a:t>Поместите сюда свой текст</a:t>
            </a:r>
            <a:endParaRPr lang="ru-RU" dirty="0"/>
          </a:p>
        </p:txBody>
      </p:sp>
      <p:sp>
        <p:nvSpPr>
          <p:cNvPr id="2" name="Рисунок 4"/>
          <p:cNvSpPr>
            <a:spLocks noGrp="1"/>
          </p:cNvSpPr>
          <p:nvPr>
            <p:ph type="pic" sz="quarter" idx="31"/>
          </p:nvPr>
        </p:nvSpPr>
        <p:spPr>
          <a:xfrm>
            <a:off x="3529125" y="2564904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3" name="Рисунок 4"/>
          <p:cNvSpPr>
            <a:spLocks noGrp="1"/>
          </p:cNvSpPr>
          <p:nvPr>
            <p:ph type="pic" sz="quarter" idx="32"/>
          </p:nvPr>
        </p:nvSpPr>
        <p:spPr>
          <a:xfrm>
            <a:off x="6412954" y="2564904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4" name="Текст 17"/>
          <p:cNvSpPr>
            <a:spLocks noGrp="1"/>
          </p:cNvSpPr>
          <p:nvPr>
            <p:ph type="body" sz="quarter" idx="33" hasCustomPrompt="1"/>
          </p:nvPr>
        </p:nvSpPr>
        <p:spPr>
          <a:xfrm>
            <a:off x="9086850" y="5011365"/>
            <a:ext cx="2667422" cy="339305"/>
          </a:xfrm>
        </p:spPr>
        <p:txBody>
          <a:bodyPr wrap="square"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  <a:endParaRPr lang="ru-RU" dirty="0"/>
          </a:p>
        </p:txBody>
      </p:sp>
      <p:sp>
        <p:nvSpPr>
          <p:cNvPr id="6" name="Текст 24"/>
          <p:cNvSpPr>
            <a:spLocks noGrp="1"/>
          </p:cNvSpPr>
          <p:nvPr>
            <p:ph type="body" sz="quarter" idx="34" hasCustomPrompt="1"/>
          </p:nvPr>
        </p:nvSpPr>
        <p:spPr>
          <a:xfrm>
            <a:off x="9086850" y="5353050"/>
            <a:ext cx="2668588" cy="1074738"/>
          </a:xfrm>
        </p:spPr>
        <p:txBody>
          <a:bodyPr lIns="0" tIns="0" rIns="0" bIns="0"/>
          <a:lstStyle>
            <a:lvl1pPr algn="ctr">
              <a:defRPr/>
            </a:lvl1pPr>
          </a:lstStyle>
          <a:p>
            <a:r>
              <a:rPr lang="ru-RU" dirty="0"/>
              <a:t>Поместите сюда свой текст</a:t>
            </a:r>
            <a:endParaRPr lang="ru-RU" dirty="0"/>
          </a:p>
        </p:txBody>
      </p:sp>
      <p:sp>
        <p:nvSpPr>
          <p:cNvPr id="7" name="Рисунок 4"/>
          <p:cNvSpPr>
            <a:spLocks noGrp="1"/>
          </p:cNvSpPr>
          <p:nvPr>
            <p:ph type="pic" sz="quarter" idx="35"/>
          </p:nvPr>
        </p:nvSpPr>
        <p:spPr>
          <a:xfrm>
            <a:off x="9318079" y="2564904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271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2778125"/>
            <a:ext cx="10515600" cy="1184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  <a:endParaRPr lang="ru-RU" dirty="0"/>
          </a:p>
          <a:p>
            <a:pPr lvl="1"/>
            <a:r>
              <a:rPr lang="ru-RU" dirty="0"/>
              <a:t>Второй уровень</a:t>
            </a:r>
            <a:endParaRPr lang="ru-RU" dirty="0"/>
          </a:p>
          <a:p>
            <a:pPr lvl="2"/>
            <a:r>
              <a:rPr lang="ru-RU" dirty="0"/>
              <a:t>Третий уровень</a:t>
            </a:r>
            <a:endParaRPr lang="ru-RU" dirty="0"/>
          </a:p>
          <a:p>
            <a:pPr lvl="3"/>
            <a:r>
              <a:rPr lang="ru-RU" dirty="0"/>
              <a:t>Четвертый уровень</a:t>
            </a:r>
            <a:endParaRPr lang="ru-RU" dirty="0"/>
          </a:p>
        </p:txBody>
      </p:sp>
      <p:sp>
        <p:nvSpPr>
          <p:cNvPr id="11" name="object 5"/>
          <p:cNvSpPr/>
          <p:nvPr userDrawn="1"/>
        </p:nvSpPr>
        <p:spPr>
          <a:xfrm>
            <a:off x="11014075" y="428625"/>
            <a:ext cx="0" cy="594360"/>
          </a:xfrm>
          <a:custGeom>
            <a:avLst/>
            <a:gdLst/>
            <a:ahLst/>
            <a:cxnLst/>
            <a:rect l="l" t="t" r="r" b="b"/>
            <a:pathLst>
              <a:path h="594360">
                <a:moveTo>
                  <a:pt x="0" y="0"/>
                </a:moveTo>
                <a:lnTo>
                  <a:pt x="0" y="594004"/>
                </a:lnTo>
              </a:path>
            </a:pathLst>
          </a:custGeom>
          <a:ln w="12700">
            <a:solidFill>
              <a:schemeClr val="bg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6"/>
          <p:cNvSpPr/>
          <p:nvPr userDrawn="1"/>
        </p:nvSpPr>
        <p:spPr>
          <a:xfrm>
            <a:off x="431999" y="1368000"/>
            <a:ext cx="11328400" cy="0"/>
          </a:xfrm>
          <a:custGeom>
            <a:avLst/>
            <a:gdLst/>
            <a:ahLst/>
            <a:cxnLst/>
            <a:rect l="l" t="t" r="r" b="b"/>
            <a:pathLst>
              <a:path w="11328400">
                <a:moveTo>
                  <a:pt x="0" y="0"/>
                </a:moveTo>
                <a:lnTo>
                  <a:pt x="11328120" y="0"/>
                </a:lnTo>
              </a:path>
            </a:pathLst>
          </a:custGeom>
          <a:ln w="25400">
            <a:solidFill>
              <a:schemeClr val="bg2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428625"/>
            <a:ext cx="1969179" cy="621846"/>
          </a:xfrm>
          <a:prstGeom prst="rect">
            <a:avLst/>
          </a:prstGeom>
        </p:spPr>
      </p:pic>
      <p:sp>
        <p:nvSpPr>
          <p:cNvPr id="15" name="object 2"/>
          <p:cNvSpPr txBox="1"/>
          <p:nvPr userDrawn="1"/>
        </p:nvSpPr>
        <p:spPr>
          <a:xfrm>
            <a:off x="11014075" y="430530"/>
            <a:ext cx="747713" cy="602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055"/>
              </a:lnSpc>
              <a:spcBef>
                <a:spcPts val="100"/>
              </a:spcBef>
            </a:pPr>
            <a:r>
              <a:rPr sz="1000" spc="-5" dirty="0">
                <a:solidFill>
                  <a:schemeClr val="bg2"/>
                </a:solidFill>
                <a:latin typeface="Inter"/>
                <a:cs typeface="Inter"/>
              </a:rPr>
              <a:t>слайд</a:t>
            </a:r>
            <a:endParaRPr sz="1000" dirty="0">
              <a:solidFill>
                <a:schemeClr val="bg2"/>
              </a:solidFill>
              <a:latin typeface="Inter"/>
              <a:cs typeface="Inter"/>
            </a:endParaRPr>
          </a:p>
          <a:p>
            <a:pPr marL="80010" algn="ctr">
              <a:lnSpc>
                <a:spcPts val="3455"/>
              </a:lnSpc>
            </a:pPr>
            <a:fld id="{DC4F1F86-CA6E-49B5-B5B8-DC7CB1EC0017}" type="slidenum">
              <a:rPr lang="ru-RU" sz="3000" smtClean="0">
                <a:solidFill>
                  <a:schemeClr val="bg2"/>
                </a:solidFill>
              </a:rPr>
            </a:fld>
            <a:endParaRPr sz="3000" dirty="0">
              <a:solidFill>
                <a:schemeClr val="bg2"/>
              </a:solidFill>
              <a:latin typeface="Inter"/>
              <a:cs typeface="Inter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1.sv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240665" y="2541905"/>
            <a:ext cx="7718425" cy="173926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СИНХРОНИЗАЦИЯ СИСТЕМЫ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ОРГАНИЗАЦИОННО - МЕТОДИЧЕСКОГО СОПРОВОЖДЕНИЯ ВНЕДРЕНИЯ ПРОФЕССИОНАЛЬНОГО МИНИМУМА В</a:t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ОБРАЗОВАТЕЛЬНЫХ ОРГАНИЗАЦИЯХ РСО-АЛАНИЯ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4" name="Заголовок 2"/>
          <p:cNvSpPr txBox="1"/>
          <p:nvPr/>
        </p:nvSpPr>
        <p:spPr>
          <a:xfrm>
            <a:off x="413470" y="5434728"/>
            <a:ext cx="5956850" cy="734421"/>
          </a:xfrm>
          <a:prstGeom prst="rect">
            <a:avLst/>
          </a:prstGeom>
        </p:spPr>
        <p:txBody>
          <a:bodyPr vert="horz" lIns="0" tIns="0" rIns="0" bIns="0" rtlCol="0" anchor="ctr" anchorCtr="0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1600" dirty="0">
                <a:solidFill>
                  <a:schemeClr val="tx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Хадикова Элина Казбековна</a:t>
            </a:r>
            <a:r>
              <a:rPr lang="en-US" altLang="ru-RU" sz="1600" dirty="0">
                <a:solidFill>
                  <a:schemeClr val="tx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(</a:t>
            </a:r>
            <a:r>
              <a:rPr lang="ru-RU" altLang="ru-RU" sz="1600" dirty="0">
                <a:solidFill>
                  <a:schemeClr val="tx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заместитель руководителя ЦОПП)</a:t>
            </a:r>
            <a:endParaRPr lang="ru-RU" sz="1600" dirty="0">
              <a:solidFill>
                <a:schemeClr val="tx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>
              <a:lnSpc>
                <a:spcPct val="110000"/>
              </a:lnSpc>
            </a:pPr>
            <a:r>
              <a:rPr lang="en-US" sz="1600" b="0" dirty="0">
                <a:solidFill>
                  <a:schemeClr val="tx2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copp_rso@mail.ru</a:t>
            </a:r>
            <a:endParaRPr lang="en-US" sz="1600" b="0" dirty="0">
              <a:solidFill>
                <a:schemeClr val="tx2"/>
              </a:solidFill>
              <a:latin typeface="Arial" panose="020B0604020202020204"/>
              <a:cs typeface="Arial" panose="020B0604020202020204"/>
              <a:sym typeface="Arial" panose="020B0604020202020204"/>
            </a:endParaRPr>
          </a:p>
          <a:p>
            <a:pPr>
              <a:lnSpc>
                <a:spcPct val="110000"/>
              </a:lnSpc>
            </a:pPr>
            <a:r>
              <a:rPr lang="ru-RU" sz="1600" b="0" dirty="0">
                <a:solidFill>
                  <a:schemeClr val="tx2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+7 (9</a:t>
            </a:r>
            <a:r>
              <a:rPr lang="en-US" altLang="ru-RU" sz="1600" b="0" dirty="0">
                <a:solidFill>
                  <a:schemeClr val="tx2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28</a:t>
            </a:r>
            <a:r>
              <a:rPr lang="ru-RU" sz="1600" b="0" dirty="0">
                <a:solidFill>
                  <a:schemeClr val="tx2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) </a:t>
            </a:r>
            <a:r>
              <a:rPr lang="en-US" altLang="ru-RU" sz="1600" b="0" dirty="0">
                <a:solidFill>
                  <a:schemeClr val="tx2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480</a:t>
            </a:r>
            <a:r>
              <a:rPr lang="ru-RU" sz="1600" b="0" dirty="0">
                <a:solidFill>
                  <a:schemeClr val="tx2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-</a:t>
            </a:r>
            <a:r>
              <a:rPr lang="en-US" altLang="ru-RU" sz="1600" b="0" dirty="0">
                <a:solidFill>
                  <a:schemeClr val="tx2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21</a:t>
            </a:r>
            <a:r>
              <a:rPr lang="ru-RU" sz="1600" b="0" dirty="0">
                <a:solidFill>
                  <a:schemeClr val="tx2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-</a:t>
            </a:r>
            <a:r>
              <a:rPr lang="en-US" altLang="ru-RU" sz="1600" b="0" dirty="0">
                <a:solidFill>
                  <a:schemeClr val="tx2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57</a:t>
            </a:r>
            <a:endParaRPr lang="en-US" altLang="ru-RU" sz="1600" b="0" dirty="0">
              <a:solidFill>
                <a:schemeClr val="tx2"/>
              </a:solidFill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clrChange>
              <a:clrFrom>
                <a:srgbClr val="E3EAF7"/>
              </a:clrFrom>
              <a:clrTo>
                <a:srgbClr val="E3EA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64289" y="157599"/>
            <a:ext cx="1942501" cy="837614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413470" y="5320384"/>
            <a:ext cx="2880000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11" y="706"/>
            <a:ext cx="1039178" cy="1148840"/>
          </a:xfrm>
          <a:prstGeom prst="rect">
            <a:avLst/>
          </a:prstGeom>
        </p:spPr>
      </p:pic>
      <p:pic>
        <p:nvPicPr>
          <p:cNvPr id="100" name="Изображение 99"/>
          <p:cNvPicPr/>
          <p:nvPr/>
        </p:nvPicPr>
        <p:blipFill>
          <a:blip r:embed="rId4"/>
          <a:stretch>
            <a:fillRect/>
          </a:stretch>
        </p:blipFill>
        <p:spPr>
          <a:xfrm>
            <a:off x="6096000" y="3429000"/>
            <a:ext cx="0" cy="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Изображение 100"/>
          <p:cNvPicPr/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54760" y="635"/>
            <a:ext cx="1333500" cy="133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225" y="1682115"/>
            <a:ext cx="7359650" cy="999490"/>
          </a:xfrm>
        </p:spPr>
        <p:txBody>
          <a:bodyPr anchor="t">
            <a:noAutofit/>
          </a:bodyPr>
          <a:lstStyle/>
          <a:p>
            <a:r>
              <a:rPr lang="ru-RU" sz="2400" dirty="0">
                <a:solidFill>
                  <a:srgbClr val="2B4452"/>
                </a:solidFill>
                <a:latin typeface="Trebuchet MS" panose="020B0603020202020204" pitchFamily="34" charset="0"/>
                <a:cs typeface="Aharoni" panose="02010803020104030203" pitchFamily="2" charset="-79"/>
              </a:rPr>
              <a:t>Выстраивание  работы по организационно-методическому сопровождению внедрения Профессионального минимума в регионе</a:t>
            </a:r>
            <a:br>
              <a:rPr lang="en-US" sz="2400" dirty="0">
                <a:solidFill>
                  <a:srgbClr val="2B4452"/>
                </a:solidFill>
                <a:latin typeface="Trebuchet MS" panose="020B0603020202020204" pitchFamily="34" charset="0"/>
                <a:cs typeface="Aharoni" panose="02010803020104030203" pitchFamily="2" charset="-79"/>
              </a:rPr>
            </a:br>
            <a:endParaRPr lang="ru-RU" sz="2400" dirty="0">
              <a:solidFill>
                <a:srgbClr val="FD462F"/>
              </a:solidFill>
              <a:latin typeface="Trebuchet MS" panose="020B0603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/>
          <p:nvPr/>
        </p:nvSpPr>
        <p:spPr>
          <a:xfrm>
            <a:off x="530352" y="366432"/>
            <a:ext cx="7784638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ЦЕЛЬ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000" y="360000"/>
            <a:ext cx="2349352" cy="999143"/>
          </a:xfrm>
          <a:prstGeom prst="rect">
            <a:avLst/>
          </a:prstGeom>
        </p:spPr>
      </p:pic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/>
      </p:pic>
      <p:sp>
        <p:nvSpPr>
          <p:cNvPr id="10" name="Заголовок 1"/>
          <p:cNvSpPr txBox="1"/>
          <p:nvPr/>
        </p:nvSpPr>
        <p:spPr>
          <a:xfrm>
            <a:off x="530352" y="3361720"/>
            <a:ext cx="6307494" cy="1609609"/>
          </a:xfr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2B4452"/>
                </a:solidFill>
                <a:latin typeface="Trebuchet MS" panose="020B0603020202020204" pitchFamily="34" charset="0"/>
                <a:cs typeface="Aharoni" panose="02010803020104030203" pitchFamily="2" charset="-79"/>
              </a:rPr>
              <a:t>Повестка:</a:t>
            </a:r>
            <a:endParaRPr lang="ru-RU" sz="2400" dirty="0">
              <a:solidFill>
                <a:srgbClr val="2B4452"/>
              </a:solidFill>
              <a:latin typeface="Trebuchet MS" panose="020B0603020202020204" pitchFamily="34" charset="0"/>
              <a:cs typeface="Aharoni" panose="02010803020104030203" pitchFamily="2" charset="-79"/>
            </a:endParaRPr>
          </a:p>
          <a:p>
            <a:r>
              <a:rPr lang="ru-RU" sz="2400" dirty="0">
                <a:solidFill>
                  <a:srgbClr val="2B4452"/>
                </a:solidFill>
                <a:latin typeface="Trebuchet MS" panose="020B0603020202020204" pitchFamily="34" charset="0"/>
                <a:cs typeface="Aharoni" panose="02010803020104030203" pitchFamily="2" charset="-79"/>
              </a:rPr>
              <a:t>1. Алгоритм взаимодействия</a:t>
            </a:r>
            <a:endParaRPr lang="ru-RU" sz="2400" dirty="0">
              <a:solidFill>
                <a:srgbClr val="2B4452"/>
              </a:solidFill>
              <a:latin typeface="Trebuchet MS" panose="020B0603020202020204" pitchFamily="34" charset="0"/>
              <a:cs typeface="Aharoni" panose="02010803020104030203" pitchFamily="2" charset="-79"/>
            </a:endParaRPr>
          </a:p>
          <a:p>
            <a:r>
              <a:rPr lang="ru-RU" sz="2400" dirty="0">
                <a:solidFill>
                  <a:srgbClr val="2B4452"/>
                </a:solidFill>
                <a:latin typeface="Trebuchet MS" panose="020B0603020202020204" pitchFamily="34" charset="0"/>
                <a:cs typeface="Aharoni" panose="02010803020104030203" pitchFamily="2" charset="-79"/>
              </a:rPr>
              <a:t>2. Подготовка документации</a:t>
            </a:r>
            <a:endParaRPr lang="ru-RU" sz="2400" dirty="0">
              <a:solidFill>
                <a:srgbClr val="2B4452"/>
              </a:solidFill>
              <a:latin typeface="Trebuchet MS" panose="020B0603020202020204" pitchFamily="34" charset="0"/>
              <a:cs typeface="Aharoni" panose="02010803020104030203" pitchFamily="2" charset="-79"/>
            </a:endParaRPr>
          </a:p>
          <a:p>
            <a:r>
              <a:rPr lang="ru-RU" sz="2400" dirty="0">
                <a:solidFill>
                  <a:srgbClr val="2B4452"/>
                </a:solidFill>
                <a:latin typeface="Trebuchet MS" panose="020B0603020202020204" pitchFamily="34" charset="0"/>
                <a:cs typeface="Aharoni" panose="02010803020104030203" pitchFamily="2" charset="-79"/>
              </a:rPr>
              <a:t>3. Разное </a:t>
            </a:r>
            <a:br>
              <a:rPr lang="ru-RU" sz="2400" dirty="0">
                <a:solidFill>
                  <a:srgbClr val="2B4452"/>
                </a:solidFill>
                <a:latin typeface="Trebuchet MS" panose="020B0603020202020204" pitchFamily="34" charset="0"/>
                <a:cs typeface="Aharoni" panose="02010803020104030203" pitchFamily="2" charset="-79"/>
              </a:rPr>
            </a:br>
            <a:br>
              <a:rPr lang="en-US" sz="2400" dirty="0">
                <a:solidFill>
                  <a:srgbClr val="2B4452"/>
                </a:solidFill>
                <a:latin typeface="Trebuchet MS" panose="020B0603020202020204" pitchFamily="34" charset="0"/>
                <a:cs typeface="Aharoni" panose="02010803020104030203" pitchFamily="2" charset="-79"/>
              </a:rPr>
            </a:br>
            <a:endParaRPr lang="ru-RU" sz="2400" dirty="0">
              <a:solidFill>
                <a:srgbClr val="FD462F"/>
              </a:solidFill>
              <a:latin typeface="Trebuchet MS" panose="020B0603020202020204" pitchFamily="34" charset="0"/>
              <a:cs typeface="Aharoni" panose="02010803020104030203" pitchFamily="2" charset="-79"/>
            </a:endParaRPr>
          </a:p>
        </p:txBody>
      </p:sp>
      <p:pic>
        <p:nvPicPr>
          <p:cNvPr id="102" name="Изображение 101"/>
          <p:cNvPicPr/>
          <p:nvPr/>
        </p:nvPicPr>
        <p:blipFill>
          <a:blip r:embed="rId3"/>
          <a:stretch>
            <a:fillRect/>
          </a:stretch>
        </p:blipFill>
        <p:spPr>
          <a:xfrm>
            <a:off x="7538085" y="2265045"/>
            <a:ext cx="4572000" cy="34702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/>
          <p:nvPr/>
        </p:nvSpPr>
        <p:spPr>
          <a:xfrm>
            <a:off x="812800" y="586740"/>
            <a:ext cx="7784638" cy="807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Субъекты взаимоотношений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: скругленные углы 4"/>
          <p:cNvSpPr/>
          <p:nvPr/>
        </p:nvSpPr>
        <p:spPr>
          <a:xfrm>
            <a:off x="812800" y="1703705"/>
            <a:ext cx="3539490" cy="178117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МИНИСТЕРСТВО</a:t>
            </a:r>
            <a:r>
              <a:rPr lang="en-US" alt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ПРОФВЕЗЩЕНИЯ РФ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709160" y="1703705"/>
            <a:ext cx="5073015" cy="178117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ФОНД ГУМАНИТАРНЫХ ПРОЕКТОВ (Федеральный оператор)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: скругленные углы 6"/>
          <p:cNvSpPr/>
          <p:nvPr/>
        </p:nvSpPr>
        <p:spPr>
          <a:xfrm>
            <a:off x="621030" y="3889375"/>
            <a:ext cx="3914140" cy="22783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Центр опережающей профессиоанальной подготовки РСО-Алания (региональный оператор)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4709160" y="3889375"/>
            <a:ext cx="2773680" cy="21539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Управления образований районов (РСО-Алания)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8102600" y="3889375"/>
            <a:ext cx="2773680" cy="20205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Общеобразовательные организации РСО-Алания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Стрелка: влево-вправо 9"/>
          <p:cNvSpPr/>
          <p:nvPr/>
        </p:nvSpPr>
        <p:spPr>
          <a:xfrm>
            <a:off x="7482840" y="4815841"/>
            <a:ext cx="619760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: скругленные углы 5"/>
          <p:cNvSpPr/>
          <p:nvPr/>
        </p:nvSpPr>
        <p:spPr>
          <a:xfrm>
            <a:off x="8746490" y="157480"/>
            <a:ext cx="3108325" cy="1445895"/>
          </a:xfrm>
          <a:prstGeom prst="roundRect">
            <a:avLst/>
          </a:prstGeom>
          <a:solidFill>
            <a:schemeClr val="accent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Министерство образовнаия и науки РСО-Алания</a:t>
            </a:r>
            <a:endParaRPr lang="ru-RU" alt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635" cy="1179830"/>
          </a:xfrm>
        </p:spPr>
        <p:txBody>
          <a:bodyPr/>
          <a:p>
            <a:r>
              <a:rPr lang="ru-RU" altLang="en-US" sz="2000"/>
              <a:t>Что сделано на сегодня:</a:t>
            </a:r>
            <a:endParaRPr lang="ru-RU" altLang="en-US" sz="2000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247015" y="970280"/>
            <a:ext cx="10220960" cy="2055495"/>
          </a:xfrm>
          <a:prstGeom prst="rect">
            <a:avLst/>
          </a:prstGeom>
        </p:spPr>
        <p:txBody>
          <a:bodyPr vert="horz" wrap="none" lIns="0" tIns="0" rIns="0" bIns="0" rtlCol="0" anchor="t" anchorCtr="0">
            <a:normAutofit/>
          </a:bodyPr>
          <a:p>
            <a:r>
              <a:rPr lang="ru-RU" altLang="en-US" b="0" dirty="0">
                <a:latin typeface="+mj-lt"/>
              </a:rPr>
              <a:t>1 ) Приказ Министерства образования и науки РСО-Алания от 18 июля 2023 года № 688 </a:t>
            </a:r>
            <a:endParaRPr lang="ru-RU" altLang="en-US" b="0" dirty="0">
              <a:latin typeface="+mj-lt"/>
            </a:endParaRPr>
          </a:p>
          <a:p>
            <a:r>
              <a:rPr lang="ru-RU" altLang="en-US" b="0" dirty="0">
                <a:latin typeface="+mj-lt"/>
              </a:rPr>
              <a:t>«О реализации предпрофессилнального образования в образовательных организациях </a:t>
            </a:r>
            <a:endParaRPr lang="ru-RU" altLang="en-US" b="0" dirty="0">
              <a:latin typeface="+mj-lt"/>
            </a:endParaRPr>
          </a:p>
          <a:p>
            <a:r>
              <a:rPr lang="ru-RU" altLang="en-US" b="0" dirty="0">
                <a:latin typeface="+mj-lt"/>
              </a:rPr>
              <a:t>РСО-Алания». В нем преждложены направления организации и реализации </a:t>
            </a:r>
            <a:endParaRPr lang="ru-RU" altLang="en-US" b="0" dirty="0">
              <a:latin typeface="+mj-lt"/>
            </a:endParaRPr>
          </a:p>
          <a:p>
            <a:r>
              <a:rPr lang="ru-RU" altLang="en-US" b="0" dirty="0">
                <a:latin typeface="+mj-lt"/>
              </a:rPr>
              <a:t>предпрофессионального образования по направлениям:</a:t>
            </a:r>
            <a:endParaRPr lang="ru-RU" altLang="en-US" b="0" dirty="0">
              <a:latin typeface="+mj-lt"/>
            </a:endParaRPr>
          </a:p>
          <a:p>
            <a:r>
              <a:rPr lang="ru-RU" altLang="en-US" b="0" dirty="0">
                <a:latin typeface="+mj-lt"/>
              </a:rPr>
              <a:t>- Медицинский класс;</a:t>
            </a:r>
            <a:endParaRPr lang="ru-RU" altLang="en-US" b="0" dirty="0">
              <a:latin typeface="+mj-lt"/>
            </a:endParaRPr>
          </a:p>
          <a:p>
            <a:r>
              <a:rPr lang="ru-RU" altLang="en-US" b="0" dirty="0">
                <a:latin typeface="+mj-lt"/>
              </a:rPr>
              <a:t>- Инженерный класс;</a:t>
            </a:r>
            <a:endParaRPr lang="ru-RU" altLang="en-US" b="0" dirty="0">
              <a:latin typeface="+mj-lt"/>
            </a:endParaRPr>
          </a:p>
          <a:p>
            <a:r>
              <a:rPr lang="ru-RU" altLang="en-US" b="0" dirty="0">
                <a:latin typeface="+mj-lt"/>
              </a:rPr>
              <a:t>- Кадетский класс полицейской направленности.</a:t>
            </a:r>
            <a:endParaRPr lang="ru-RU" altLang="en-US" b="0" dirty="0">
              <a:latin typeface="+mj-lt"/>
            </a:endParaRPr>
          </a:p>
          <a:p>
            <a:endParaRPr lang="ru-RU" altLang="en-US" b="0" dirty="0">
              <a:latin typeface="+mj-lt"/>
            </a:endParaRPr>
          </a:p>
        </p:txBody>
      </p:sp>
      <p:pic>
        <p:nvPicPr>
          <p:cNvPr id="103" name="Изображение 102"/>
          <p:cNvPicPr/>
          <p:nvPr/>
        </p:nvPicPr>
        <p:blipFill>
          <a:blip r:embed="rId1"/>
          <a:stretch>
            <a:fillRect/>
          </a:stretch>
        </p:blipFill>
        <p:spPr>
          <a:xfrm>
            <a:off x="6096000" y="3429000"/>
            <a:ext cx="0" cy="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47015" y="3194685"/>
            <a:ext cx="11262995" cy="18307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ru-RU" altLang="en-US">
                <a:solidFill>
                  <a:schemeClr val="tx1"/>
                </a:solidFill>
              </a:rPr>
              <a:t>2) Приказ Министерства образования и науки Республики Северная Осетия-Алания от 18 июля 2023 года № 693 «О реализации профильного и предпрофильного образования в образовательных оргаганизациях РСО-Алания». В котором утвержден список общеобразовательных организаций в которых будут продолжать или вновь начнут проводить работу по построению вариативной системы образования, расширения практик целевого обучения поразличным направлениям. </a:t>
            </a: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015" y="5026025"/>
            <a:ext cx="10888980" cy="1726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ru-RU" altLang="en-US">
                <a:solidFill>
                  <a:schemeClr val="tx1"/>
                </a:solidFill>
              </a:rPr>
              <a:t>3) Подготовлен и находится на утверждении Приказ «Об организации работы в 2023/2024 году по реализации Профессионального минимума в образовательных организациях РСО-Алания</a:t>
            </a:r>
            <a:endParaRPr lang="ru-RU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4165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4960" y="912706"/>
          <a:ext cx="1159256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4140"/>
                <a:gridCol w="1767205"/>
                <a:gridCol w="2101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Срок/документ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Исполнитель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1. Приказ Распоряжжение Об организации работы в 2023/2024 году по реализации Профминимума в образовательных организациях РСО-Алания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25.07.2023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Министерство образования и науки РСО-Алания/ЦОПП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2. Общеобразовательная организация издает локально-нормативный акт о выборе уровня профессионального минимума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Локально-нормативный акт до 26.07.2023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ym typeface="+mn-ea"/>
                        </a:rPr>
                        <a:t>Управлениям образования районов/ ЦОПП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3. </a:t>
                      </a:r>
                      <a:r>
                        <a:rPr lang="ru-RU" sz="1800" dirty="0">
                          <a:sym typeface="+mn-ea"/>
                        </a:rPr>
                        <a:t>Управления образования районов и подведомственные ОО учреждения Министерства образования и науки РСО-Алания, утверждают :</a:t>
                      </a:r>
                      <a:endParaRPr lang="ru-RU" sz="1800" dirty="0">
                        <a:sym typeface="+mn-ea"/>
                      </a:endParaRPr>
                    </a:p>
                    <a:p>
                      <a:r>
                        <a:rPr lang="ru-RU" sz="1800" dirty="0">
                          <a:sym typeface="+mn-ea"/>
                        </a:rPr>
                        <a:t>3.1. Список ОО с выбранным уровнем реализации профессионального минимума;</a:t>
                      </a:r>
                      <a:endParaRPr lang="ru-RU" sz="1800" dirty="0">
                        <a:sym typeface="+mn-ea"/>
                      </a:endParaRPr>
                    </a:p>
                    <a:p>
                      <a:r>
                        <a:rPr lang="ru-RU" sz="1800" dirty="0">
                          <a:sym typeface="+mn-ea"/>
                        </a:rPr>
                        <a:t>3.2. Муниципального координатора от управления образования муниципального района, отвественного за взаимодействие с ОО и ЦОПП по реализации мероприятий Профессионального минимума; </a:t>
                      </a:r>
                      <a:endParaRPr lang="ru-RU" sz="1800" dirty="0">
                        <a:sym typeface="+mn-ea"/>
                      </a:endParaRPr>
                    </a:p>
                    <a:p>
                      <a:r>
                        <a:rPr lang="ru-RU" dirty="0"/>
                        <a:t>3.3. Специалистов от ОО, отвественных за реализацию профессионального минимума в школе.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26.07.2023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Управление образования мкниципального района/ подведомственное ОО РОИВ/ ЦОПП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4480" y="142855"/>
            <a:ext cx="11623040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Алгоритм реализации мероприятий по внедрению Профессионального минимума в РСО-Алания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4165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4960" y="912495"/>
          <a:ext cx="1159256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0340"/>
                <a:gridCol w="1691005"/>
                <a:gridCol w="2101215"/>
              </a:tblGrid>
              <a:tr h="640080">
                <a:tc>
                  <a:txBody>
                    <a:bodyPr/>
                    <a:lstStyle/>
                    <a:p>
                      <a:r>
                        <a:rPr lang="ru-RU" dirty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Срок/документ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Исполнитель</a:t>
                      </a:r>
                      <a:endParaRPr lang="ru-RU" dirty="0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ru-RU" dirty="0"/>
                        <a:t>4. Утверждение перечня государственных общеобразовательных организаций планирующих внедрить Профессиональный минимум в РСО-Алания с указанием выбранного профминимума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27 июля 2023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Министерство образования и науки РСО-Алания/ ЦОПП</a:t>
                      </a:r>
                      <a:endParaRPr lang="ru-RU" dirty="0"/>
                    </a:p>
                  </a:txBody>
                  <a:tcPr/>
                </a:tc>
              </a:tr>
              <a:tr h="118872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dirty="0"/>
                        <a:t>5. Утверждение списка лиц отвественных за реализациию Профессионального минимума от ОО ( не ниже уровня заместителя директора)</a:t>
                      </a:r>
                      <a:endParaRPr lang="ru-RU" altLang="en-US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dirty="0"/>
                        <a:t>28 июля 2023 года</a:t>
                      </a:r>
                      <a:endParaRPr lang="ru-RU" altLang="en-US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1800" dirty="0">
                          <a:sym typeface="+mn-ea"/>
                        </a:rPr>
                        <a:t>Министерство образования и науки РСО-Алания/ ЦОПП</a:t>
                      </a:r>
                      <a:endParaRPr lang="ru-RU" altLang="en-US" dirty="0"/>
                    </a:p>
                  </a:txBody>
                  <a:tcPr/>
                </a:tc>
              </a:tr>
              <a:tr h="228600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dirty="0"/>
                        <a:t>6. Разработка плана профориентационной работы на 2023/2024 год и его утверждение в ОО </a:t>
                      </a:r>
                      <a:endParaRPr lang="ru-RU" altLang="en-US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dirty="0"/>
                        <a:t>15 августа 2023 года</a:t>
                      </a:r>
                      <a:endParaRPr lang="ru-RU" altLang="en-US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1800" dirty="0">
                          <a:sym typeface="+mn-ea"/>
                        </a:rPr>
                        <a:t>Управление образования мкниципального района/ подведомственное ОО РОИВ/ ЦОПП</a:t>
                      </a:r>
                      <a:endParaRPr lang="ru-RU" sz="1800" dirty="0"/>
                    </a:p>
                    <a:p>
                      <a:pPr>
                        <a:buNone/>
                      </a:pPr>
                      <a:endParaRPr lang="ru-RU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4480" y="142855"/>
            <a:ext cx="11623040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Алгоритм реализации мероприятий по внедрению Профессионального минимума в РСО-Алания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9415" y="221615"/>
            <a:ext cx="11306810" cy="5015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!!! Организационные вопросы, которые будет курировать ЦОПП:</a:t>
            </a:r>
            <a:endParaRPr lang="ru-RU" sz="2000" i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создать рабочую группу от субъекта (созданная официально в субъекте)</a:t>
            </a:r>
            <a:endParaRPr lang="ru-RU" sz="2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в срок до </a:t>
            </a:r>
            <a:r>
              <a:rPr lang="ru-RU" sz="2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26.07.2023 </a:t>
            </a:r>
            <a:r>
              <a:rPr lang="ru-RU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составить план организационно-методического сопровождения внедрения профминимума </a:t>
            </a:r>
            <a:r>
              <a:rPr lang="ru-RU" sz="2000" i="1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в муниципальных государственных </a:t>
            </a:r>
            <a:r>
              <a:rPr lang="ru-RU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общеобразовательных организациях, подведомственных Министерству образования и науки Республики Северная Осетия-Алания,  муниципальных общеобразовательных организациях в Республике Северная Осетия-Алания; </a:t>
            </a:r>
            <a:endParaRPr lang="ru-RU" sz="2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3.в срок до </a:t>
            </a:r>
            <a:r>
              <a:rPr lang="ru-RU" sz="2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27.07.2023</a:t>
            </a:r>
            <a:r>
              <a:rPr lang="ru-RU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создать и вынести на утверждение состав рабочей группы по реализации профминимума в </a:t>
            </a:r>
            <a:r>
              <a:rPr lang="ru-RU" sz="2000" i="1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муниципальных  государственных </a:t>
            </a:r>
            <a:r>
              <a:rPr lang="ru-RU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общеобразовательных организациях, подведомственных Министерству образования и науки Республики Северная Осетия-Алания, муниципальных общеобразовательных организациях в Республике Северная Осетия-Алания; </a:t>
            </a:r>
            <a:endParaRPr lang="ru-RU" sz="2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в срок до </a:t>
            </a:r>
            <a:r>
              <a:rPr lang="ru-RU" sz="2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15.08.2023</a:t>
            </a:r>
            <a:r>
              <a:rPr lang="ru-RU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разработать план мероприятий (дорожную карту) по реализации профминимума в муниципальных государственных общеобразовательных организациях, подведомственных Министерству образования и науки Республики Северная Осетия-Алания, муниципальных общеобразовательных организациях в Республике Северная Осетия-Алания</a:t>
            </a:r>
            <a:endParaRPr lang="ru-RU" sz="2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9415" y="221615"/>
            <a:ext cx="11306810" cy="3476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!!! Организационные вопросы, которые будут курировать Управления образования муниципальных районов республики:</a:t>
            </a:r>
            <a:endParaRPr lang="ru-RU" sz="2000" i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список общеобразовательных организаций с выбранным уровнем реализации профессионального минимума до </a:t>
            </a:r>
            <a:r>
              <a:rPr lang="ru-RU" sz="2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26.07.2023</a:t>
            </a:r>
            <a:r>
              <a:rPr lang="ru-RU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года;</a:t>
            </a:r>
            <a:endParaRPr lang="ru-RU" sz="2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список ответственных лиц от общеобразовательных организаций муниципального района не ниже заместителя директора школы до </a:t>
            </a:r>
            <a:r>
              <a:rPr lang="ru-RU" sz="2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26.07.2023</a:t>
            </a:r>
            <a:r>
              <a:rPr lang="ru-RU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года;</a:t>
            </a:r>
            <a:endParaRPr lang="ru-RU" sz="2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в срок до </a:t>
            </a:r>
            <a:r>
              <a:rPr lang="ru-RU" sz="2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26.07.2023</a:t>
            </a:r>
            <a:r>
              <a:rPr lang="ru-RU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назначить муниципального координатора;</a:t>
            </a:r>
            <a:endParaRPr lang="ru-RU" sz="2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в срок до </a:t>
            </a:r>
            <a:r>
              <a:rPr lang="ru-RU" sz="2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15.08.2023</a:t>
            </a:r>
            <a:r>
              <a:rPr lang="ru-RU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сформировать общий план мероприятий (дорожную карту) по реализации профминимума муниципальных государственных общеобразовательных организациях района.</a:t>
            </a:r>
            <a:endParaRPr lang="ru-RU" sz="2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8" y="0"/>
            <a:ext cx="12192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13470" y="2537688"/>
            <a:ext cx="6318592" cy="135515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БЛАГОДАРЮ ЗА ВНИМАНИЕ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Заголовок 2"/>
          <p:cNvSpPr txBox="1"/>
          <p:nvPr/>
        </p:nvSpPr>
        <p:spPr>
          <a:xfrm>
            <a:off x="353695" y="5434965"/>
            <a:ext cx="6896735" cy="125349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1400" b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Методисты ЦОПП РСО-Алания:</a:t>
            </a:r>
            <a:endParaRPr lang="ru-RU" sz="1400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r>
              <a:rPr lang="ru-RU" sz="1400" b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Айдарова Людмила: тел. +7 961 823-68-81</a:t>
            </a:r>
            <a:endParaRPr lang="ru-RU" sz="1400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r>
              <a:rPr lang="ru-RU" sz="1400" b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Анисимова Елена:     тел. +7 929 527-74-53</a:t>
            </a:r>
            <a:endParaRPr lang="ru-RU" sz="1400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r>
              <a:rPr lang="ru-RU" sz="1400" b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e-mail: copp_rso@mail.ru</a:t>
            </a:r>
            <a:endParaRPr lang="en-US" sz="1400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clrChange>
              <a:clrFrom>
                <a:srgbClr val="E3EAF7"/>
              </a:clrFrom>
              <a:clrTo>
                <a:srgbClr val="E3EA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45431" y="488909"/>
            <a:ext cx="1705884" cy="735584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413470" y="5320384"/>
            <a:ext cx="2880000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607549" y="5320384"/>
            <a:ext cx="4320000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Внутренние слайды">
  <a:themeElements>
    <a:clrScheme name="СтГАУ 1">
      <a:dk1>
        <a:sysClr val="windowText" lastClr="000000"/>
      </a:dk1>
      <a:lt1>
        <a:sysClr val="window" lastClr="FFFFFF"/>
      </a:lt1>
      <a:dk2>
        <a:srgbClr val="44546A"/>
      </a:dk2>
      <a:lt2>
        <a:srgbClr val="B6BFC5"/>
      </a:lt2>
      <a:accent1>
        <a:srgbClr val="172C6C"/>
      </a:accent1>
      <a:accent2>
        <a:srgbClr val="FF0000"/>
      </a:accent2>
      <a:accent3>
        <a:srgbClr val="EAE0B5"/>
      </a:accent3>
      <a:accent4>
        <a:srgbClr val="67430C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ГАУ">
      <a:majorFont>
        <a:latin typeface="Inter Medium"/>
        <a:ea typeface=""/>
        <a:cs typeface=""/>
      </a:majorFont>
      <a:minorFont>
        <a:latin typeface="Inter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0" rIns="0" bIns="0" rtlCol="0" anchor="t" anchorCtr="0">
        <a:normAutofit/>
      </a:bodyPr>
      <a:lstStyle>
        <a:defPPr algn="l">
          <a:defRPr b="0" dirty="0">
            <a:solidFill>
              <a:schemeClr val="tx1"/>
            </a:solidFill>
            <a:latin typeface="+mj-lt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Внутренние слайды">
  <a:themeElements>
    <a:clrScheme name="СтГАУ 1">
      <a:dk1>
        <a:sysClr val="windowText" lastClr="000000"/>
      </a:dk1>
      <a:lt1>
        <a:sysClr val="window" lastClr="FFFFFF"/>
      </a:lt1>
      <a:dk2>
        <a:srgbClr val="44546A"/>
      </a:dk2>
      <a:lt2>
        <a:srgbClr val="B6BFC5"/>
      </a:lt2>
      <a:accent1>
        <a:srgbClr val="172C6C"/>
      </a:accent1>
      <a:accent2>
        <a:srgbClr val="FF0000"/>
      </a:accent2>
      <a:accent3>
        <a:srgbClr val="EAE0B5"/>
      </a:accent3>
      <a:accent4>
        <a:srgbClr val="67430C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ГАУ">
      <a:majorFont>
        <a:latin typeface="Inter Medium"/>
        <a:ea typeface=""/>
        <a:cs typeface=""/>
      </a:majorFont>
      <a:minorFont>
        <a:latin typeface="Inter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0" rIns="0" bIns="0" rtlCol="0" anchor="t" anchorCtr="0">
        <a:normAutofit/>
      </a:bodyPr>
      <a:lstStyle>
        <a:defPPr algn="l">
          <a:defRPr b="0" dirty="0">
            <a:solidFill>
              <a:schemeClr val="tx1"/>
            </a:solidFill>
            <a:latin typeface="+mj-lt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5401</Words>
  <Application>WPS Presentation</Application>
  <PresentationFormat>Широкоэкранный</PresentationFormat>
  <Paragraphs>128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6" baseType="lpstr">
      <vt:lpstr>Arial</vt:lpstr>
      <vt:lpstr>SimSun</vt:lpstr>
      <vt:lpstr>Wingdings</vt:lpstr>
      <vt:lpstr>Inter</vt:lpstr>
      <vt:lpstr>Segoe Print</vt:lpstr>
      <vt:lpstr>Arial</vt:lpstr>
      <vt:lpstr>Trebuchet MS</vt:lpstr>
      <vt:lpstr>Aharoni</vt:lpstr>
      <vt:lpstr>Yu Gothic UI Semibold</vt:lpstr>
      <vt:lpstr>Times New Roman</vt:lpstr>
      <vt:lpstr>Calibri</vt:lpstr>
      <vt:lpstr>Microsoft YaHei</vt:lpstr>
      <vt:lpstr>Arial Unicode MS</vt:lpstr>
      <vt:lpstr>Inter</vt:lpstr>
      <vt:lpstr>Inter Medium</vt:lpstr>
      <vt:lpstr>Внутренние слайды</vt:lpstr>
      <vt:lpstr>1_Внутренние слайды</vt:lpstr>
      <vt:lpstr>СИНХРОНИЗАЦИЯ СИСТЕМЫ СПО РЕГИОНА И КАДРОВЫХ ЗАПРОСОВ ПРЕДПРИЯТИЙ В ФЕДЕРАЛЬНОМ ОКРУГЕ СКФО</vt:lpstr>
      <vt:lpstr>Выстраивание  работы по закрытию кадровой потребности предприятий в федеральном округе СКФО  </vt:lpstr>
      <vt:lpstr>PowerPoint 演示文稿</vt:lpstr>
      <vt:lpstr>PowerPoint 演示文稿</vt:lpstr>
      <vt:lpstr> </vt:lpstr>
      <vt:lpstr> </vt:lpstr>
      <vt:lpstr>PowerPoint 演示文稿</vt:lpstr>
      <vt:lpstr>PowerPoint 演示文稿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Леонид Вихлянцев</dc:creator>
  <cp:lastModifiedBy>COPP2</cp:lastModifiedBy>
  <cp:revision>173</cp:revision>
  <cp:lastPrinted>2023-04-12T13:44:00Z</cp:lastPrinted>
  <dcterms:created xsi:type="dcterms:W3CDTF">2022-12-13T07:06:00Z</dcterms:created>
  <dcterms:modified xsi:type="dcterms:W3CDTF">2023-07-25T08:35:27Z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916C5895BE284A23A44ADD282DEBCE68</vt:lpwstr>
  </property>
  <property fmtid="{D5CDD505-2E9C-101B-9397-08002B2CF9AE}" pid="3" name="KSOProductBuildVer">
    <vt:lpwstr>1049-11.2.0.11537</vt:lpwstr>
  </property>
</Properties>
</file>