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70" r:id="rId2"/>
    <p:sldId id="351" r:id="rId3"/>
    <p:sldId id="360" r:id="rId4"/>
    <p:sldId id="362" r:id="rId5"/>
    <p:sldId id="475" r:id="rId6"/>
    <p:sldId id="476" r:id="rId7"/>
    <p:sldId id="469" r:id="rId8"/>
    <p:sldId id="473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335" r:id="rId21"/>
    <p:sldId id="470" r:id="rId22"/>
    <p:sldId id="489" r:id="rId23"/>
    <p:sldId id="490" r:id="rId24"/>
    <p:sldId id="471" r:id="rId25"/>
    <p:sldId id="505" r:id="rId26"/>
    <p:sldId id="506" r:id="rId27"/>
    <p:sldId id="507" r:id="rId28"/>
    <p:sldId id="509" r:id="rId29"/>
    <p:sldId id="510" r:id="rId30"/>
    <p:sldId id="508" r:id="rId31"/>
    <p:sldId id="502" r:id="rId32"/>
    <p:sldId id="503" r:id="rId33"/>
    <p:sldId id="504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>
      <p:cViewPr varScale="1">
        <p:scale>
          <a:sx n="110" d="100"/>
          <a:sy n="110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9B75B-7C34-4804-AACA-ECD2DDA3B4BE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A84A9-A168-40AF-AAEC-0D44F949D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6CD5-74C8-429B-95B8-3C7684C5B85A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CCE97-87FD-4F1A-B0E3-78ABFE5C5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5F419-D052-4D9A-9C82-7A2D7F8719C6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4802-6693-4E67-810B-BF64437F8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7B6C-ED2A-4D39-92DB-36F987986FE9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80DE3-FDDB-441E-B52A-19CED2ECA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8575">
              <a:lnSpc>
                <a:spcPts val="930"/>
              </a:lnSpc>
            </a:pPr>
            <a:fld id="{81D60167-4931-47E6-BA6A-407CBD079E47}" type="slidenum">
              <a:rPr lang="ru-RU" smtClean="0"/>
              <a:pPr marL="28575">
                <a:lnSpc>
                  <a:spcPts val="93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223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98C19-6B51-40D3-A503-EFEB5FD04BC3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6A25-1F4D-4C2A-8334-F44B192C6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F345-4890-440F-8614-F4420AD48F9A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65B0E-60BE-4A4C-9A78-605EEF0F5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689D7-E9A4-4928-B16D-59181E439B16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2F5AA-683C-4286-AAD1-878514E5A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9811-F6CE-4F9E-9E5C-61F25DDF8E6A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BBDCC-DB69-40BB-B396-EAA70B3BB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D37AB-20FF-4E45-8BDC-D53D1E093D25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E4BA0-A33B-4B18-B5CE-2C082D6C6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DC1C2-FE55-4560-BAEE-14C2D8CF1E5C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4D243-76D5-46CF-96A4-65484085D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CB089-4728-4943-B632-4F9177AED1D3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36B0-2EE1-4448-A148-6817A3E01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EC65-70DF-4FD1-A470-C9B73FBAB701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35077-CBCC-40DA-AF56-0BE795DD4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66998A-DAF1-40A3-BF61-8C63B1616AD1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CD2064-B987-4059-80B1-EBDCB01B9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www.solenoozernaya-rk.ru/upload/medialibrary/34f/20170830190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7"/>
            <a:ext cx="9276193" cy="7000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08160" y="55721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4766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6890" y="3140968"/>
            <a:ext cx="7848872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АНАЛИЗ РАБОТЫ ШКОЛЫ </a:t>
            </a:r>
            <a:endParaRPr lang="ru-RU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8096" y="3068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38073" y="5661248"/>
            <a:ext cx="698477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2021 – 2022 УЧЕБНЫЙ ГОД</a:t>
            </a:r>
            <a:endParaRPr lang="ru-RU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/>
              <a:t>Обществознание	100		82</a:t>
            </a:r>
          </a:p>
          <a:p>
            <a:pPr marL="0" indent="0">
              <a:buNone/>
            </a:pPr>
            <a:r>
              <a:rPr lang="ru-RU" sz="2400" dirty="0" smtClean="0"/>
              <a:t>География                    100		86</a:t>
            </a:r>
          </a:p>
          <a:p>
            <a:pPr marL="0" indent="0">
              <a:buNone/>
            </a:pPr>
            <a:r>
              <a:rPr lang="ru-RU" sz="2400" dirty="0" smtClean="0"/>
              <a:t>Физика		100		86</a:t>
            </a:r>
          </a:p>
          <a:p>
            <a:pPr marL="0" indent="0">
              <a:buNone/>
            </a:pPr>
            <a:r>
              <a:rPr lang="ru-RU" sz="2400" dirty="0" smtClean="0"/>
              <a:t>Химия			100		90</a:t>
            </a:r>
          </a:p>
          <a:p>
            <a:pPr marL="0" indent="0">
              <a:buNone/>
            </a:pPr>
            <a:r>
              <a:rPr lang="ru-RU" sz="2400" dirty="0" smtClean="0"/>
              <a:t>Биология		100		83</a:t>
            </a:r>
          </a:p>
          <a:p>
            <a:pPr marL="0" indent="0">
              <a:buNone/>
            </a:pPr>
            <a:r>
              <a:rPr lang="ru-RU" sz="2400" dirty="0" smtClean="0"/>
              <a:t>Информатика		100		89</a:t>
            </a:r>
          </a:p>
          <a:p>
            <a:pPr marL="0" indent="0">
              <a:buNone/>
            </a:pPr>
            <a:r>
              <a:rPr lang="ru-RU" sz="2400" dirty="0" smtClean="0"/>
              <a:t>ИЗО, технология         100                   100</a:t>
            </a:r>
          </a:p>
          <a:p>
            <a:pPr marL="0" indent="0">
              <a:buNone/>
            </a:pPr>
            <a:r>
              <a:rPr lang="ru-RU" sz="2400" dirty="0"/>
              <a:t>м</a:t>
            </a:r>
            <a:r>
              <a:rPr lang="ru-RU" sz="2400" dirty="0" smtClean="0"/>
              <a:t>узыка, физкультура	</a:t>
            </a:r>
            <a:r>
              <a:rPr lang="ru-RU" sz="2400" dirty="0"/>
              <a:t> </a:t>
            </a:r>
            <a:r>
              <a:rPr lang="ru-RU" sz="2400" dirty="0" smtClean="0"/>
              <a:t>100		98</a:t>
            </a:r>
          </a:p>
        </p:txBody>
      </p:sp>
    </p:spTree>
    <p:extLst>
      <p:ext uri="{BB962C8B-B14F-4D97-AF65-F5344CB8AC3E}">
        <p14:creationId xmlns:p14="http://schemas.microsoft.com/office/powerpoint/2010/main" xmlns="" val="38912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 по классам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/>
              <a:t>Начальная школа			</a:t>
            </a:r>
          </a:p>
          <a:p>
            <a:pPr marL="0" indent="0">
              <a:buNone/>
            </a:pPr>
            <a:r>
              <a:rPr lang="ru-RU" sz="2400" dirty="0" smtClean="0"/>
              <a:t>2 а			97		66</a:t>
            </a:r>
          </a:p>
          <a:p>
            <a:pPr marL="0" indent="0">
              <a:buNone/>
            </a:pPr>
            <a:r>
              <a:rPr lang="ru-RU" sz="2400" dirty="0" smtClean="0"/>
              <a:t>2 б</a:t>
            </a:r>
            <a:r>
              <a:rPr lang="ru-RU" sz="2400" dirty="0"/>
              <a:t>	</a:t>
            </a:r>
            <a:r>
              <a:rPr lang="ru-RU" sz="2400" dirty="0" smtClean="0"/>
              <a:t>		100		56</a:t>
            </a:r>
          </a:p>
          <a:p>
            <a:pPr marL="0" indent="0">
              <a:buNone/>
            </a:pPr>
            <a:r>
              <a:rPr lang="ru-RU" sz="2400" dirty="0" smtClean="0"/>
              <a:t>2в</a:t>
            </a:r>
            <a:r>
              <a:rPr lang="ru-RU" sz="2400" dirty="0"/>
              <a:t>	</a:t>
            </a:r>
            <a:r>
              <a:rPr lang="ru-RU" sz="2400" dirty="0" smtClean="0"/>
              <a:t>		100		75</a:t>
            </a:r>
          </a:p>
          <a:p>
            <a:pPr marL="0" indent="0">
              <a:buNone/>
            </a:pPr>
            <a:r>
              <a:rPr lang="ru-RU" sz="2400" dirty="0" smtClean="0"/>
              <a:t>2 г</a:t>
            </a:r>
            <a:r>
              <a:rPr lang="ru-RU" sz="2400" dirty="0"/>
              <a:t>	</a:t>
            </a:r>
            <a:r>
              <a:rPr lang="ru-RU" sz="2400" dirty="0" smtClean="0"/>
              <a:t>		97		72</a:t>
            </a:r>
          </a:p>
          <a:p>
            <a:pPr marL="0" indent="0">
              <a:buNone/>
            </a:pPr>
            <a:r>
              <a:rPr lang="ru-RU" sz="2400" dirty="0" smtClean="0"/>
              <a:t>ИТОГО</a:t>
            </a:r>
            <a:r>
              <a:rPr lang="ru-RU" sz="2400" dirty="0"/>
              <a:t>	</a:t>
            </a:r>
            <a:r>
              <a:rPr lang="ru-RU" sz="2400" dirty="0" smtClean="0"/>
              <a:t>		97		66</a:t>
            </a:r>
          </a:p>
        </p:txBody>
      </p:sp>
    </p:spTree>
    <p:extLst>
      <p:ext uri="{BB962C8B-B14F-4D97-AF65-F5344CB8AC3E}">
        <p14:creationId xmlns:p14="http://schemas.microsoft.com/office/powerpoint/2010/main" xmlns="" val="10157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 по классам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/>
              <a:t>Начальная школа			</a:t>
            </a:r>
          </a:p>
          <a:p>
            <a:pPr marL="0" indent="0">
              <a:buNone/>
            </a:pPr>
            <a:r>
              <a:rPr lang="ru-RU" sz="2400" dirty="0" smtClean="0"/>
              <a:t>3 а			100		68</a:t>
            </a:r>
          </a:p>
          <a:p>
            <a:pPr marL="0" indent="0">
              <a:buNone/>
            </a:pPr>
            <a:r>
              <a:rPr lang="ru-RU" sz="2400" dirty="0" smtClean="0"/>
              <a:t>3 б</a:t>
            </a:r>
            <a:r>
              <a:rPr lang="ru-RU" sz="2400" dirty="0"/>
              <a:t>	</a:t>
            </a:r>
            <a:r>
              <a:rPr lang="ru-RU" sz="2400" dirty="0" smtClean="0"/>
              <a:t>		100		70</a:t>
            </a:r>
          </a:p>
          <a:p>
            <a:pPr marL="0" indent="0">
              <a:buNone/>
            </a:pPr>
            <a:r>
              <a:rPr lang="ru-RU" sz="2400" dirty="0" smtClean="0"/>
              <a:t>3 в</a:t>
            </a:r>
            <a:r>
              <a:rPr lang="ru-RU" sz="2400" dirty="0"/>
              <a:t>	</a:t>
            </a:r>
            <a:r>
              <a:rPr lang="ru-RU" sz="2400" dirty="0" smtClean="0"/>
              <a:t>		100		79</a:t>
            </a:r>
          </a:p>
          <a:p>
            <a:pPr marL="0" indent="0">
              <a:buNone/>
            </a:pPr>
            <a:r>
              <a:rPr lang="ru-RU" sz="2400" dirty="0" smtClean="0"/>
              <a:t>3 г			100                    60</a:t>
            </a:r>
          </a:p>
          <a:p>
            <a:pPr marL="0" indent="0">
              <a:buNone/>
            </a:pPr>
            <a:r>
              <a:rPr lang="ru-RU" sz="2400" b="1" dirty="0" smtClean="0"/>
              <a:t>ИТОГО</a:t>
            </a:r>
            <a:r>
              <a:rPr lang="ru-RU" sz="2400" b="1" dirty="0"/>
              <a:t>			</a:t>
            </a:r>
            <a:r>
              <a:rPr lang="ru-RU" sz="2400" b="1" dirty="0" smtClean="0"/>
              <a:t>100</a:t>
            </a:r>
            <a:r>
              <a:rPr lang="ru-RU" sz="2400" b="1" dirty="0"/>
              <a:t>		69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xmlns="" val="5301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 по классам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/>
              <a:t>Начальная школа			</a:t>
            </a:r>
          </a:p>
          <a:p>
            <a:pPr marL="0" indent="0">
              <a:buNone/>
            </a:pPr>
            <a:r>
              <a:rPr lang="ru-RU" sz="2400" dirty="0"/>
              <a:t>4</a:t>
            </a:r>
            <a:r>
              <a:rPr lang="ru-RU" sz="2400" dirty="0" smtClean="0"/>
              <a:t> а			100		54</a:t>
            </a:r>
          </a:p>
          <a:p>
            <a:pPr marL="0" indent="0">
              <a:buNone/>
            </a:pPr>
            <a:r>
              <a:rPr lang="ru-RU" sz="2400" dirty="0"/>
              <a:t>4</a:t>
            </a:r>
            <a:r>
              <a:rPr lang="ru-RU" sz="2400" dirty="0" smtClean="0"/>
              <a:t> б</a:t>
            </a:r>
            <a:r>
              <a:rPr lang="ru-RU" sz="2400" dirty="0"/>
              <a:t>	</a:t>
            </a:r>
            <a:r>
              <a:rPr lang="ru-RU" sz="2400" dirty="0" smtClean="0"/>
              <a:t>		100		61</a:t>
            </a:r>
          </a:p>
          <a:p>
            <a:pPr marL="0" indent="0">
              <a:buNone/>
            </a:pPr>
            <a:r>
              <a:rPr lang="ru-RU" sz="2400" dirty="0"/>
              <a:t>4</a:t>
            </a:r>
            <a:r>
              <a:rPr lang="ru-RU" sz="2400" dirty="0" smtClean="0"/>
              <a:t> в</a:t>
            </a:r>
            <a:r>
              <a:rPr lang="ru-RU" sz="2400" dirty="0"/>
              <a:t>	</a:t>
            </a:r>
            <a:r>
              <a:rPr lang="ru-RU" sz="2400" dirty="0" smtClean="0"/>
              <a:t>		97		61</a:t>
            </a:r>
          </a:p>
          <a:p>
            <a:pPr marL="0" indent="0">
              <a:buNone/>
            </a:pPr>
            <a:r>
              <a:rPr lang="ru-RU" sz="2400" b="1" dirty="0" smtClean="0"/>
              <a:t>ИТОГО</a:t>
            </a:r>
            <a:r>
              <a:rPr lang="ru-RU" sz="2400" b="1" dirty="0"/>
              <a:t>			</a:t>
            </a:r>
            <a:r>
              <a:rPr lang="ru-RU" sz="2400" b="1" dirty="0" smtClean="0"/>
              <a:t>97</a:t>
            </a:r>
            <a:r>
              <a:rPr lang="ru-RU" sz="2400" b="1" dirty="0"/>
              <a:t>		</a:t>
            </a:r>
            <a:r>
              <a:rPr lang="ru-RU" sz="2400" b="1" dirty="0" smtClean="0"/>
              <a:t>59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ИТОГО по начальной школе </a:t>
            </a:r>
            <a:r>
              <a:rPr lang="ru-RU" sz="2400" b="1" dirty="0"/>
              <a:t>	</a:t>
            </a:r>
            <a:r>
              <a:rPr lang="ru-RU" sz="2400" b="1" dirty="0" smtClean="0"/>
              <a:t>				                           97		59</a:t>
            </a:r>
          </a:p>
        </p:txBody>
      </p:sp>
    </p:spTree>
    <p:extLst>
      <p:ext uri="{BB962C8B-B14F-4D97-AF65-F5344CB8AC3E}">
        <p14:creationId xmlns:p14="http://schemas.microsoft.com/office/powerpoint/2010/main" xmlns="" val="7396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 по классам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			</a:t>
            </a:r>
          </a:p>
          <a:p>
            <a:pPr marL="0" indent="0">
              <a:buNone/>
            </a:pPr>
            <a:r>
              <a:rPr lang="ru-RU" sz="2400" dirty="0"/>
              <a:t>5</a:t>
            </a:r>
            <a:r>
              <a:rPr lang="ru-RU" sz="2400" dirty="0" smtClean="0"/>
              <a:t> а			100		88</a:t>
            </a:r>
          </a:p>
          <a:p>
            <a:pPr marL="0" indent="0">
              <a:buNone/>
            </a:pPr>
            <a:r>
              <a:rPr lang="ru-RU" sz="2400" dirty="0"/>
              <a:t>5</a:t>
            </a:r>
            <a:r>
              <a:rPr lang="ru-RU" sz="2400" dirty="0" smtClean="0"/>
              <a:t> б</a:t>
            </a:r>
            <a:r>
              <a:rPr lang="ru-RU" sz="2400" dirty="0"/>
              <a:t>	</a:t>
            </a:r>
            <a:r>
              <a:rPr lang="ru-RU" sz="2400" dirty="0" smtClean="0"/>
              <a:t>		100		81</a:t>
            </a:r>
          </a:p>
          <a:p>
            <a:pPr marL="0" indent="0">
              <a:buNone/>
            </a:pPr>
            <a:r>
              <a:rPr lang="ru-RU" sz="2400" dirty="0"/>
              <a:t>5</a:t>
            </a:r>
            <a:r>
              <a:rPr lang="ru-RU" sz="2400" dirty="0" smtClean="0"/>
              <a:t> в</a:t>
            </a:r>
            <a:r>
              <a:rPr lang="ru-RU" sz="2400" dirty="0"/>
              <a:t>	</a:t>
            </a:r>
            <a:r>
              <a:rPr lang="ru-RU" sz="2400" dirty="0" smtClean="0"/>
              <a:t>		100		64</a:t>
            </a:r>
          </a:p>
          <a:p>
            <a:pPr marL="0" indent="0">
              <a:buNone/>
            </a:pPr>
            <a:r>
              <a:rPr lang="ru-RU" sz="2400" dirty="0"/>
              <a:t>5</a:t>
            </a:r>
            <a:r>
              <a:rPr lang="ru-RU" sz="2400" dirty="0" smtClean="0"/>
              <a:t> г			100                    42</a:t>
            </a:r>
          </a:p>
          <a:p>
            <a:pPr marL="0" indent="0">
              <a:buNone/>
            </a:pPr>
            <a:r>
              <a:rPr lang="ru-RU" sz="2400" b="1" dirty="0" smtClean="0"/>
              <a:t>ИТОГО</a:t>
            </a:r>
            <a:r>
              <a:rPr lang="ru-RU" sz="2400" b="1" dirty="0"/>
              <a:t>			</a:t>
            </a:r>
            <a:r>
              <a:rPr lang="ru-RU" sz="2400" b="1" dirty="0" smtClean="0"/>
              <a:t>100</a:t>
            </a:r>
            <a:r>
              <a:rPr lang="ru-RU" sz="2400" b="1" dirty="0"/>
              <a:t>		</a:t>
            </a:r>
            <a:r>
              <a:rPr lang="ru-RU" sz="2400" b="1" dirty="0" smtClean="0"/>
              <a:t>68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xmlns="" val="26241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 по классам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/>
              <a:t>			</a:t>
            </a:r>
          </a:p>
          <a:p>
            <a:pPr marL="0" indent="0">
              <a:buNone/>
            </a:pPr>
            <a:r>
              <a:rPr lang="ru-RU" sz="2400" dirty="0" smtClean="0"/>
              <a:t>6 а			100		54</a:t>
            </a:r>
          </a:p>
          <a:p>
            <a:pPr marL="0" indent="0">
              <a:buNone/>
            </a:pPr>
            <a:r>
              <a:rPr lang="ru-RU" sz="2400" dirty="0" smtClean="0"/>
              <a:t>6 б</a:t>
            </a:r>
            <a:r>
              <a:rPr lang="ru-RU" sz="2400" dirty="0"/>
              <a:t>	</a:t>
            </a:r>
            <a:r>
              <a:rPr lang="ru-RU" sz="2400" dirty="0" smtClean="0"/>
              <a:t>		100		39</a:t>
            </a:r>
          </a:p>
          <a:p>
            <a:pPr marL="0" indent="0">
              <a:buNone/>
            </a:pPr>
            <a:r>
              <a:rPr lang="ru-RU" sz="2400" dirty="0" smtClean="0"/>
              <a:t>6 в</a:t>
            </a:r>
            <a:r>
              <a:rPr lang="ru-RU" sz="2400" dirty="0"/>
              <a:t>	</a:t>
            </a:r>
            <a:r>
              <a:rPr lang="ru-RU" sz="2400" dirty="0" smtClean="0"/>
              <a:t>		100		69</a:t>
            </a:r>
          </a:p>
          <a:p>
            <a:pPr marL="0" indent="0">
              <a:buNone/>
            </a:pPr>
            <a:r>
              <a:rPr lang="ru-RU" sz="2400" dirty="0" smtClean="0"/>
              <a:t>6 г			100                    53</a:t>
            </a:r>
          </a:p>
          <a:p>
            <a:pPr marL="0" indent="0">
              <a:buNone/>
            </a:pPr>
            <a:r>
              <a:rPr lang="ru-RU" sz="2400" b="1" dirty="0" smtClean="0"/>
              <a:t>ИТОГО</a:t>
            </a:r>
            <a:r>
              <a:rPr lang="ru-RU" sz="2400" b="1" dirty="0"/>
              <a:t>			</a:t>
            </a:r>
            <a:r>
              <a:rPr lang="ru-RU" sz="2400" b="1" dirty="0" smtClean="0"/>
              <a:t>100</a:t>
            </a:r>
            <a:r>
              <a:rPr lang="ru-RU" sz="2400" b="1" dirty="0"/>
              <a:t>		</a:t>
            </a:r>
            <a:r>
              <a:rPr lang="ru-RU" sz="2400" b="1" dirty="0" smtClean="0"/>
              <a:t>54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xmlns="" val="27605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 по классам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/>
              <a:t>			</a:t>
            </a:r>
          </a:p>
          <a:p>
            <a:pPr marL="0" indent="0">
              <a:buNone/>
            </a:pPr>
            <a:r>
              <a:rPr lang="ru-RU" sz="2400" dirty="0" smtClean="0"/>
              <a:t>7 а			100		48</a:t>
            </a:r>
          </a:p>
          <a:p>
            <a:pPr marL="0" indent="0">
              <a:buNone/>
            </a:pPr>
            <a:r>
              <a:rPr lang="ru-RU" sz="2400" dirty="0" smtClean="0"/>
              <a:t>7 б</a:t>
            </a:r>
            <a:r>
              <a:rPr lang="ru-RU" sz="2400" dirty="0"/>
              <a:t>	</a:t>
            </a:r>
            <a:r>
              <a:rPr lang="ru-RU" sz="2400" dirty="0" smtClean="0"/>
              <a:t>		100		33</a:t>
            </a:r>
          </a:p>
          <a:p>
            <a:pPr marL="0" indent="0">
              <a:buNone/>
            </a:pPr>
            <a:r>
              <a:rPr lang="ru-RU" sz="2400" dirty="0" smtClean="0"/>
              <a:t>7 в</a:t>
            </a:r>
            <a:r>
              <a:rPr lang="ru-RU" sz="2400" dirty="0"/>
              <a:t>	</a:t>
            </a:r>
            <a:r>
              <a:rPr lang="ru-RU" sz="2400" dirty="0" smtClean="0"/>
              <a:t>		100		43</a:t>
            </a:r>
          </a:p>
          <a:p>
            <a:pPr marL="0" indent="0">
              <a:buNone/>
            </a:pPr>
            <a:r>
              <a:rPr lang="ru-RU" sz="2400" dirty="0" smtClean="0"/>
              <a:t>7 г			100                    32</a:t>
            </a:r>
          </a:p>
          <a:p>
            <a:pPr marL="0" indent="0">
              <a:buNone/>
            </a:pPr>
            <a:r>
              <a:rPr lang="ru-RU" sz="2400" b="1" dirty="0" smtClean="0"/>
              <a:t>ИТОГО</a:t>
            </a:r>
            <a:r>
              <a:rPr lang="ru-RU" sz="2400" b="1" dirty="0"/>
              <a:t>			</a:t>
            </a:r>
            <a:r>
              <a:rPr lang="ru-RU" sz="2400" b="1" dirty="0" smtClean="0"/>
              <a:t>100</a:t>
            </a:r>
            <a:r>
              <a:rPr lang="ru-RU" sz="2400" b="1" dirty="0"/>
              <a:t>		</a:t>
            </a:r>
            <a:r>
              <a:rPr lang="ru-RU" sz="2400" b="1" dirty="0" smtClean="0"/>
              <a:t>32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xmlns="" val="11468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 по классам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/>
              <a:t>			</a:t>
            </a:r>
          </a:p>
          <a:p>
            <a:pPr marL="0" indent="0">
              <a:buNone/>
            </a:pPr>
            <a:r>
              <a:rPr lang="ru-RU" sz="2400" dirty="0" smtClean="0"/>
              <a:t>8 а			100		60</a:t>
            </a:r>
          </a:p>
          <a:p>
            <a:pPr marL="0" indent="0">
              <a:buNone/>
            </a:pPr>
            <a:r>
              <a:rPr lang="ru-RU" sz="2400" dirty="0" smtClean="0"/>
              <a:t>8 б</a:t>
            </a:r>
            <a:r>
              <a:rPr lang="ru-RU" sz="2400" dirty="0"/>
              <a:t>	</a:t>
            </a:r>
            <a:r>
              <a:rPr lang="ru-RU" sz="2400" dirty="0" smtClean="0"/>
              <a:t>		100		52</a:t>
            </a:r>
          </a:p>
          <a:p>
            <a:pPr marL="0" indent="0">
              <a:buNone/>
            </a:pPr>
            <a:r>
              <a:rPr lang="ru-RU" sz="2400" dirty="0" smtClean="0"/>
              <a:t>8 в</a:t>
            </a:r>
            <a:r>
              <a:rPr lang="ru-RU" sz="2400" dirty="0"/>
              <a:t>	</a:t>
            </a:r>
            <a:r>
              <a:rPr lang="ru-RU" sz="2400" dirty="0" smtClean="0"/>
              <a:t>		100		37</a:t>
            </a:r>
          </a:p>
          <a:p>
            <a:pPr marL="0" indent="0">
              <a:buNone/>
            </a:pPr>
            <a:r>
              <a:rPr lang="ru-RU" sz="2400" dirty="0" smtClean="0"/>
              <a:t>8 г			100                    44</a:t>
            </a:r>
          </a:p>
          <a:p>
            <a:pPr marL="0" indent="0">
              <a:buNone/>
            </a:pPr>
            <a:r>
              <a:rPr lang="ru-RU" sz="2400" b="1" dirty="0" smtClean="0"/>
              <a:t>ИТОГО</a:t>
            </a:r>
            <a:r>
              <a:rPr lang="ru-RU" sz="2400" b="1" dirty="0"/>
              <a:t>			</a:t>
            </a:r>
            <a:r>
              <a:rPr lang="ru-RU" sz="2400" b="1" dirty="0" smtClean="0"/>
              <a:t>100</a:t>
            </a:r>
            <a:r>
              <a:rPr lang="ru-RU" sz="2400" b="1" dirty="0"/>
              <a:t>		</a:t>
            </a:r>
            <a:r>
              <a:rPr lang="ru-RU" sz="2400" b="1" dirty="0" smtClean="0"/>
              <a:t>49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xmlns="" val="24568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 по классам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/>
              <a:t>			</a:t>
            </a:r>
          </a:p>
          <a:p>
            <a:pPr marL="0" indent="0">
              <a:buNone/>
            </a:pPr>
            <a:r>
              <a:rPr lang="ru-RU" sz="2400" dirty="0" smtClean="0"/>
              <a:t>9 а			100		50</a:t>
            </a:r>
          </a:p>
          <a:p>
            <a:pPr marL="0" indent="0">
              <a:buNone/>
            </a:pPr>
            <a:r>
              <a:rPr lang="ru-RU" sz="2400" dirty="0" smtClean="0"/>
              <a:t>9 б</a:t>
            </a:r>
            <a:r>
              <a:rPr lang="ru-RU" sz="2400" dirty="0"/>
              <a:t>	</a:t>
            </a:r>
            <a:r>
              <a:rPr lang="ru-RU" sz="2400" dirty="0" smtClean="0"/>
              <a:t>		100		70</a:t>
            </a:r>
          </a:p>
          <a:p>
            <a:pPr marL="0" indent="0">
              <a:buNone/>
            </a:pPr>
            <a:r>
              <a:rPr lang="ru-RU" sz="2400" dirty="0" smtClean="0"/>
              <a:t>9 в</a:t>
            </a:r>
            <a:r>
              <a:rPr lang="ru-RU" sz="2400" dirty="0"/>
              <a:t>	</a:t>
            </a:r>
            <a:r>
              <a:rPr lang="ru-RU" sz="2400" dirty="0" smtClean="0"/>
              <a:t>		100		57</a:t>
            </a:r>
          </a:p>
          <a:p>
            <a:pPr marL="0" indent="0">
              <a:buNone/>
            </a:pPr>
            <a:r>
              <a:rPr lang="ru-RU" sz="2400" dirty="0" smtClean="0"/>
              <a:t>9 г			100                    59</a:t>
            </a:r>
          </a:p>
          <a:p>
            <a:pPr marL="0" indent="0">
              <a:buNone/>
            </a:pPr>
            <a:r>
              <a:rPr lang="ru-RU" sz="2400" b="1" dirty="0" smtClean="0"/>
              <a:t>ИТОГО</a:t>
            </a:r>
            <a:r>
              <a:rPr lang="ru-RU" sz="2400" b="1" dirty="0"/>
              <a:t>			</a:t>
            </a:r>
            <a:r>
              <a:rPr lang="ru-RU" sz="2400" b="1" dirty="0" smtClean="0"/>
              <a:t>100</a:t>
            </a:r>
            <a:r>
              <a:rPr lang="ru-RU" sz="2400" b="1" dirty="0"/>
              <a:t>		</a:t>
            </a:r>
            <a:r>
              <a:rPr lang="ru-RU" sz="2400" b="1" dirty="0" smtClean="0"/>
              <a:t>59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xmlns="" val="18414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 по классам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/>
              <a:t>			</a:t>
            </a:r>
          </a:p>
          <a:p>
            <a:pPr marL="0" indent="0">
              <a:buNone/>
            </a:pPr>
            <a:r>
              <a:rPr lang="ru-RU" sz="2400" dirty="0" smtClean="0"/>
              <a:t>10 а			100		72</a:t>
            </a:r>
          </a:p>
          <a:p>
            <a:pPr marL="0" indent="0">
              <a:buNone/>
            </a:pPr>
            <a:r>
              <a:rPr lang="ru-RU" sz="2400" dirty="0" smtClean="0"/>
              <a:t>10 б</a:t>
            </a:r>
            <a:r>
              <a:rPr lang="ru-RU" sz="2400" dirty="0"/>
              <a:t>	</a:t>
            </a:r>
            <a:r>
              <a:rPr lang="ru-RU" sz="2400" dirty="0" smtClean="0"/>
              <a:t>		100		69</a:t>
            </a:r>
          </a:p>
          <a:p>
            <a:pPr marL="0" indent="0">
              <a:buNone/>
            </a:pPr>
            <a:r>
              <a:rPr lang="ru-RU" sz="2400" dirty="0" smtClean="0"/>
              <a:t>11 а</a:t>
            </a:r>
            <a:r>
              <a:rPr lang="ru-RU" sz="2400" dirty="0"/>
              <a:t>	</a:t>
            </a:r>
            <a:r>
              <a:rPr lang="ru-RU" sz="2400" dirty="0" smtClean="0"/>
              <a:t>		100		92</a:t>
            </a:r>
          </a:p>
          <a:p>
            <a:pPr marL="0" indent="0">
              <a:buNone/>
            </a:pPr>
            <a:r>
              <a:rPr lang="ru-RU" sz="2400" dirty="0" smtClean="0"/>
              <a:t>11 б			100                    55</a:t>
            </a:r>
          </a:p>
          <a:p>
            <a:pPr marL="0" indent="0">
              <a:buNone/>
            </a:pPr>
            <a:r>
              <a:rPr lang="ru-RU" sz="2400" b="1" dirty="0" smtClean="0"/>
              <a:t>ИТОГО по средней школе 100          67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ИТОГО по школе</a:t>
            </a:r>
            <a:r>
              <a:rPr lang="ru-RU" sz="2400" dirty="0"/>
              <a:t>	</a:t>
            </a:r>
            <a:r>
              <a:rPr lang="ru-RU" sz="2400" dirty="0" smtClean="0"/>
              <a:t>           </a:t>
            </a:r>
            <a:r>
              <a:rPr lang="ru-RU" sz="2400" b="1" dirty="0" smtClean="0"/>
              <a:t>97            59/64/62</a:t>
            </a:r>
            <a:r>
              <a:rPr lang="ru-RU" sz="2400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xmlns="" val="18711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Введение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ru-RU" sz="1800" dirty="0"/>
              <a:t>Основой профессиональной деятельности педагогического коллектива является </a:t>
            </a:r>
            <a:r>
              <a:rPr lang="ru-RU" sz="1800" dirty="0" err="1"/>
              <a:t>учебно</a:t>
            </a:r>
            <a:r>
              <a:rPr lang="ru-RU" sz="1800" dirty="0"/>
              <a:t> – воспитательный процесс. В 2021 – 2022 учебном году педагогический коллектив школы работал над проблемой:</a:t>
            </a:r>
          </a:p>
          <a:p>
            <a:r>
              <a:rPr lang="ru-RU" sz="1800" dirty="0"/>
              <a:t>«Современные педагогические технологии, как фактор повышения компетентности участников образовательного процесса».</a:t>
            </a:r>
          </a:p>
          <a:p>
            <a:r>
              <a:rPr lang="ru-RU" sz="1800" dirty="0"/>
              <a:t>Были поставлены конкретные цели:</a:t>
            </a:r>
          </a:p>
          <a:p>
            <a:pPr lvl="0"/>
            <a:r>
              <a:rPr lang="ru-RU" sz="1800" b="1" dirty="0"/>
              <a:t>Обеспечить реализацию права каждого обучающегося на получение образования в соответствии с законом РФ «Об образовании».</a:t>
            </a:r>
            <a:endParaRPr lang="ru-RU" sz="1800" dirty="0"/>
          </a:p>
          <a:p>
            <a:pPr lvl="0"/>
            <a:r>
              <a:rPr lang="ru-RU" sz="1800" b="1" dirty="0"/>
              <a:t>Сформировать у обучающихся школы устойчивые познавательные интересы.</a:t>
            </a:r>
            <a:endParaRPr lang="ru-RU" sz="1800" dirty="0"/>
          </a:p>
          <a:p>
            <a:pPr lvl="0"/>
            <a:r>
              <a:rPr lang="ru-RU" sz="1800" b="1" dirty="0"/>
              <a:t>Включить каждого ученика в работу на учебных занятиях в качестве активных участников и организаторов образовательного процесса.</a:t>
            </a:r>
            <a:endParaRPr lang="ru-RU" sz="1800" dirty="0"/>
          </a:p>
          <a:p>
            <a:pPr lvl="0"/>
            <a:r>
              <a:rPr lang="ru-RU" sz="1800" b="1" dirty="0"/>
              <a:t>Усилить влияние школы на социализацию личности школьника, его адаптацию к новым экономическим условиям, самоопределение в отношении будущей профессии.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Итоги государственной итоговой аттестации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1000108"/>
            <a:ext cx="7929618" cy="458913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Учебный предмет</a:t>
            </a:r>
            <a:r>
              <a:rPr lang="ru-RU" sz="2800" dirty="0" smtClean="0"/>
              <a:t>     </a:t>
            </a:r>
            <a:r>
              <a:rPr lang="ru-RU" sz="2800" b="1" dirty="0" smtClean="0"/>
              <a:t>Результаты проведения  ГИА                                 </a:t>
            </a:r>
          </a:p>
          <a:p>
            <a:pPr>
              <a:buNone/>
            </a:pPr>
            <a:r>
              <a:rPr lang="ru-RU" sz="2800" b="1" dirty="0" smtClean="0"/>
              <a:t>                                        (количество учащихся </a:t>
            </a:r>
            <a:r>
              <a:rPr lang="ru-RU" sz="2800" b="1" dirty="0" err="1" smtClean="0"/>
              <a:t>XI</a:t>
            </a:r>
            <a:r>
              <a:rPr lang="ru-RU" sz="2800" b="1" dirty="0" smtClean="0"/>
              <a:t>  </a:t>
            </a:r>
          </a:p>
          <a:p>
            <a:pPr>
              <a:buNone/>
            </a:pPr>
            <a:r>
              <a:rPr lang="ru-RU" sz="2800" b="1" dirty="0" smtClean="0"/>
              <a:t>                                        классов, сдавших экзамен) </a:t>
            </a:r>
            <a:r>
              <a:rPr lang="ru-RU" sz="2800" dirty="0" smtClean="0"/>
              <a:t>  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</a:t>
            </a:r>
            <a:r>
              <a:rPr lang="ru-RU" sz="2800" b="1" dirty="0">
                <a:solidFill>
                  <a:srgbClr val="FF0000"/>
                </a:solidFill>
              </a:rPr>
              <a:t>↑</a:t>
            </a:r>
            <a:r>
              <a:rPr lang="ru-RU" sz="2800" b="1" dirty="0" smtClean="0">
                <a:solidFill>
                  <a:srgbClr val="FF0000"/>
                </a:solidFill>
              </a:rPr>
              <a:t> балл  </a:t>
            </a:r>
            <a:r>
              <a:rPr lang="ru-RU" sz="2800" dirty="0" smtClean="0">
                <a:solidFill>
                  <a:srgbClr val="FF0000"/>
                </a:solidFill>
              </a:rPr>
              <a:t>    </a:t>
            </a:r>
            <a:r>
              <a:rPr lang="ru-RU" sz="2800" b="1" dirty="0" smtClean="0">
                <a:solidFill>
                  <a:srgbClr val="FF0000"/>
                </a:solidFill>
              </a:rPr>
              <a:t>мин↓  Сред. б.</a:t>
            </a:r>
            <a:r>
              <a:rPr lang="ru-RU" sz="2800" b="1" dirty="0" smtClean="0"/>
              <a:t>               </a:t>
            </a:r>
          </a:p>
          <a:p>
            <a:pPr>
              <a:buNone/>
            </a:pPr>
            <a:r>
              <a:rPr lang="ru-RU" sz="2800" dirty="0" smtClean="0"/>
              <a:t>     Русский язык                14                  -              66</a:t>
            </a:r>
          </a:p>
          <a:p>
            <a:pPr>
              <a:buNone/>
            </a:pPr>
            <a:r>
              <a:rPr lang="ru-RU" sz="2800" dirty="0" smtClean="0"/>
              <a:t>     Математика </a:t>
            </a:r>
            <a:r>
              <a:rPr lang="ru-RU" sz="2800" dirty="0" err="1" smtClean="0"/>
              <a:t>пр</a:t>
            </a:r>
            <a:r>
              <a:rPr lang="ru-RU" sz="2800" dirty="0" smtClean="0"/>
              <a:t>             3                 1               55       </a:t>
            </a:r>
          </a:p>
          <a:p>
            <a:pPr>
              <a:buNone/>
            </a:pPr>
            <a:r>
              <a:rPr lang="ru-RU" sz="2800" dirty="0" smtClean="0"/>
              <a:t>     История                          3                 1               69</a:t>
            </a:r>
          </a:p>
          <a:p>
            <a:pPr>
              <a:buNone/>
            </a:pPr>
            <a:r>
              <a:rPr lang="ru-RU" sz="2800" dirty="0" smtClean="0"/>
              <a:t>     Обществознание         4                 3                62</a:t>
            </a:r>
          </a:p>
          <a:p>
            <a:pPr>
              <a:buNone/>
            </a:pPr>
            <a:r>
              <a:rPr lang="ru-RU" sz="2800" dirty="0" smtClean="0"/>
              <a:t>	 Биология		 3                1	                59</a:t>
            </a:r>
          </a:p>
          <a:p>
            <a:pPr>
              <a:buNone/>
            </a:pPr>
            <a:r>
              <a:rPr lang="ru-RU" sz="2800" dirty="0" smtClean="0"/>
              <a:t>	  Физика			 2                1                 62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Итоги государственной итоговой аттестации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1000108"/>
            <a:ext cx="7929618" cy="528638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Учебный предмет</a:t>
            </a:r>
            <a:r>
              <a:rPr lang="ru-RU" sz="2800" dirty="0" smtClean="0"/>
              <a:t>     </a:t>
            </a:r>
            <a:r>
              <a:rPr lang="ru-RU" sz="2800" b="1" dirty="0" smtClean="0"/>
              <a:t>Результаты проведения  ГИА                                 </a:t>
            </a:r>
          </a:p>
          <a:p>
            <a:pPr>
              <a:buNone/>
            </a:pPr>
            <a:r>
              <a:rPr lang="ru-RU" sz="2800" b="1" dirty="0" smtClean="0"/>
              <a:t>                                        (количество учащихся </a:t>
            </a:r>
            <a:r>
              <a:rPr lang="ru-RU" sz="2800" b="1" dirty="0" err="1" smtClean="0"/>
              <a:t>XI</a:t>
            </a:r>
            <a:r>
              <a:rPr lang="ru-RU" sz="2800" b="1" dirty="0" smtClean="0"/>
              <a:t>  </a:t>
            </a:r>
          </a:p>
          <a:p>
            <a:pPr>
              <a:buNone/>
            </a:pPr>
            <a:r>
              <a:rPr lang="ru-RU" sz="2800" b="1" dirty="0" smtClean="0"/>
              <a:t>                                        классов, сдавших экзамен) </a:t>
            </a:r>
            <a:r>
              <a:rPr lang="ru-RU" sz="2800" dirty="0" smtClean="0"/>
              <a:t>  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</a:t>
            </a:r>
            <a:r>
              <a:rPr lang="ru-RU" sz="2800" b="1" dirty="0">
                <a:solidFill>
                  <a:srgbClr val="FF0000"/>
                </a:solidFill>
              </a:rPr>
              <a:t>↑</a:t>
            </a:r>
            <a:r>
              <a:rPr lang="ru-RU" sz="2800" b="1" dirty="0" smtClean="0">
                <a:solidFill>
                  <a:srgbClr val="FF0000"/>
                </a:solidFill>
              </a:rPr>
              <a:t> балл  </a:t>
            </a:r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r>
              <a:rPr lang="ru-RU" sz="2800" b="1" dirty="0" smtClean="0">
                <a:solidFill>
                  <a:srgbClr val="FF0000"/>
                </a:solidFill>
              </a:rPr>
              <a:t>мин↓    Ср. б.     </a:t>
            </a:r>
          </a:p>
          <a:p>
            <a:pPr>
              <a:buNone/>
            </a:pPr>
            <a:r>
              <a:rPr lang="ru-RU" sz="2800" dirty="0" smtClean="0"/>
              <a:t>     Англ. язык                       3                 1                 63</a:t>
            </a:r>
          </a:p>
          <a:p>
            <a:pPr>
              <a:buNone/>
            </a:pPr>
            <a:r>
              <a:rPr lang="ru-RU" sz="2800" dirty="0" smtClean="0"/>
              <a:t>     Информатика               1                 1                  62                 </a:t>
            </a:r>
          </a:p>
          <a:p>
            <a:pPr>
              <a:buNone/>
            </a:pPr>
            <a:r>
              <a:rPr lang="ru-RU" sz="2800" dirty="0" smtClean="0"/>
              <a:t>     Химия                             3                 0                  64</a:t>
            </a:r>
          </a:p>
          <a:p>
            <a:pPr>
              <a:buNone/>
            </a:pPr>
            <a:r>
              <a:rPr lang="ru-RU" sz="2800" dirty="0" smtClean="0"/>
              <a:t>     Литература                    0                 0                  36</a:t>
            </a:r>
          </a:p>
          <a:p>
            <a:pPr>
              <a:buNone/>
            </a:pPr>
            <a:r>
              <a:rPr lang="ru-RU" sz="2800" dirty="0" smtClean="0"/>
              <a:t>	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540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Итоги государственной итоговой аттестации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1000108"/>
            <a:ext cx="8250140" cy="528638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Учебный предмет</a:t>
            </a:r>
            <a:r>
              <a:rPr lang="ru-RU" sz="2800" dirty="0" smtClean="0"/>
              <a:t>     </a:t>
            </a:r>
            <a:r>
              <a:rPr lang="ru-RU" sz="2800" b="1" dirty="0" smtClean="0"/>
              <a:t>Результаты качества сдачи ОГЭ </a:t>
            </a:r>
          </a:p>
          <a:p>
            <a:pPr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9а  </a:t>
            </a:r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r>
              <a:rPr lang="ru-RU" sz="2800" b="1" dirty="0" smtClean="0">
                <a:solidFill>
                  <a:srgbClr val="FF0000"/>
                </a:solidFill>
              </a:rPr>
              <a:t>9б</a:t>
            </a:r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r>
              <a:rPr lang="ru-RU" sz="2800" b="1" dirty="0" smtClean="0">
                <a:solidFill>
                  <a:srgbClr val="FF0000"/>
                </a:solidFill>
              </a:rPr>
              <a:t>9в      9г</a:t>
            </a:r>
            <a:r>
              <a:rPr lang="ru-RU" sz="2800" dirty="0" smtClean="0">
                <a:solidFill>
                  <a:srgbClr val="FF0000"/>
                </a:solidFill>
              </a:rPr>
              <a:t>     ИТОГО               </a:t>
            </a:r>
          </a:p>
          <a:p>
            <a:pPr>
              <a:buNone/>
            </a:pPr>
            <a:r>
              <a:rPr lang="ru-RU" sz="2800" dirty="0" smtClean="0"/>
              <a:t>     Русский язык             92      90       87      89        89</a:t>
            </a:r>
          </a:p>
          <a:p>
            <a:pPr>
              <a:buNone/>
            </a:pPr>
            <a:r>
              <a:rPr lang="ru-RU" sz="2800" dirty="0" smtClean="0"/>
              <a:t>     Математика               81      85       70     67        76</a:t>
            </a:r>
          </a:p>
          <a:p>
            <a:pPr>
              <a:buNone/>
            </a:pPr>
            <a:r>
              <a:rPr lang="ru-RU" sz="2800" dirty="0" smtClean="0"/>
              <a:t>     История                      100      -         100   100      100</a:t>
            </a:r>
          </a:p>
          <a:p>
            <a:pPr>
              <a:buNone/>
            </a:pPr>
            <a:r>
              <a:rPr lang="ru-RU" sz="2800" dirty="0" smtClean="0"/>
              <a:t>     Обществознание      59        58       47      58        55</a:t>
            </a:r>
          </a:p>
          <a:p>
            <a:pPr>
              <a:buNone/>
            </a:pPr>
            <a:r>
              <a:rPr lang="ru-RU" sz="2800" dirty="0" smtClean="0"/>
              <a:t>	 Биология</a:t>
            </a:r>
            <a:r>
              <a:rPr lang="ru-RU" sz="2800" dirty="0"/>
              <a:t> </a:t>
            </a:r>
            <a:r>
              <a:rPr lang="ru-RU" sz="2800" dirty="0" smtClean="0"/>
              <a:t>                   100      100      50     -           75</a:t>
            </a:r>
          </a:p>
          <a:p>
            <a:pPr>
              <a:buNone/>
            </a:pPr>
            <a:r>
              <a:rPr lang="ru-RU" sz="2800" dirty="0" smtClean="0"/>
              <a:t>	  Химия		</a:t>
            </a:r>
            <a:r>
              <a:rPr lang="ru-RU" sz="2800" dirty="0"/>
              <a:t> </a:t>
            </a:r>
            <a:r>
              <a:rPr lang="ru-RU" sz="2800" dirty="0" smtClean="0"/>
              <a:t>        100         -          -      -           100 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491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Итоги государственной итоговой аттестации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1000108"/>
            <a:ext cx="8250140" cy="528638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Учебный предмет</a:t>
            </a:r>
            <a:r>
              <a:rPr lang="ru-RU" sz="2800" dirty="0" smtClean="0"/>
              <a:t>     </a:t>
            </a:r>
            <a:r>
              <a:rPr lang="ru-RU" sz="2800" b="1" dirty="0" smtClean="0"/>
              <a:t>Результаты качества сдачи ОГЭ </a:t>
            </a:r>
          </a:p>
          <a:p>
            <a:pPr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9а  </a:t>
            </a:r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r>
              <a:rPr lang="ru-RU" sz="2800" b="1" dirty="0" smtClean="0">
                <a:solidFill>
                  <a:srgbClr val="FF0000"/>
                </a:solidFill>
              </a:rPr>
              <a:t>9б</a:t>
            </a:r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r>
              <a:rPr lang="ru-RU" sz="2800" b="1" dirty="0" smtClean="0">
                <a:solidFill>
                  <a:srgbClr val="FF0000"/>
                </a:solidFill>
              </a:rPr>
              <a:t>9в      9г</a:t>
            </a:r>
            <a:r>
              <a:rPr lang="ru-RU" sz="2800" dirty="0" smtClean="0">
                <a:solidFill>
                  <a:srgbClr val="FF0000"/>
                </a:solidFill>
              </a:rPr>
              <a:t>     ИТОГО               </a:t>
            </a:r>
          </a:p>
          <a:p>
            <a:pPr>
              <a:buNone/>
            </a:pPr>
            <a:r>
              <a:rPr lang="ru-RU" sz="2800" dirty="0" smtClean="0"/>
              <a:t>     Литература                -             -      -         50        50</a:t>
            </a:r>
          </a:p>
          <a:p>
            <a:pPr>
              <a:buNone/>
            </a:pPr>
            <a:r>
              <a:rPr lang="ru-RU" sz="2800" dirty="0" smtClean="0"/>
              <a:t>     География                  100      100             92         98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 err="1" smtClean="0"/>
              <a:t>Англ.язык</a:t>
            </a:r>
            <a:r>
              <a:rPr lang="ru-RU" sz="2800" dirty="0" smtClean="0"/>
              <a:t>                   75        83     67    55        70</a:t>
            </a:r>
          </a:p>
          <a:p>
            <a:pPr>
              <a:buNone/>
            </a:pPr>
            <a:r>
              <a:rPr lang="ru-RU" sz="2800" b="1" dirty="0" smtClean="0"/>
              <a:t>ИТОГО    </a:t>
            </a:r>
            <a:r>
              <a:rPr lang="ru-RU" sz="2800" b="1" dirty="0" smtClean="0">
                <a:solidFill>
                  <a:srgbClr val="FF0000"/>
                </a:solidFill>
              </a:rPr>
              <a:t>Успеваемость                 Качество</a:t>
            </a:r>
          </a:p>
          <a:p>
            <a:pPr>
              <a:buNone/>
            </a:pPr>
            <a:r>
              <a:rPr lang="ru-RU" sz="2400" dirty="0" smtClean="0"/>
              <a:t>9 а                    100                                   78</a:t>
            </a:r>
          </a:p>
          <a:p>
            <a:pPr>
              <a:buNone/>
            </a:pPr>
            <a:r>
              <a:rPr lang="ru-RU" sz="2400" dirty="0" smtClean="0"/>
              <a:t>9 б                    100                                   88</a:t>
            </a:r>
          </a:p>
          <a:p>
            <a:pPr>
              <a:buNone/>
            </a:pPr>
            <a:r>
              <a:rPr lang="ru-RU" sz="2400" dirty="0" smtClean="0"/>
              <a:t>9в                     100                                   57</a:t>
            </a:r>
          </a:p>
          <a:p>
            <a:pPr>
              <a:buNone/>
            </a:pPr>
            <a:r>
              <a:rPr lang="ru-RU" sz="2400" dirty="0" smtClean="0"/>
              <a:t>9 г                     100                                   74</a:t>
            </a:r>
            <a:endParaRPr lang="ru-RU" sz="2400" dirty="0"/>
          </a:p>
          <a:p>
            <a:pPr>
              <a:buNone/>
            </a:pPr>
            <a:r>
              <a:rPr lang="ru-RU" sz="2400" b="1" dirty="0" smtClean="0"/>
              <a:t>              ИТОГО     100                                   74</a:t>
            </a:r>
          </a:p>
        </p:txBody>
      </p:sp>
    </p:spTree>
    <p:extLst>
      <p:ext uri="{BB962C8B-B14F-4D97-AF65-F5344CB8AC3E}">
        <p14:creationId xmlns:p14="http://schemas.microsoft.com/office/powerpoint/2010/main" xmlns="" val="2646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326108" y="491703"/>
            <a:ext cx="6543675" cy="683681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b="1" spc="-15" dirty="0">
                <a:latin typeface="Times New Roman"/>
                <a:cs typeface="Times New Roman"/>
              </a:rPr>
              <a:t>Выпускники</a:t>
            </a:r>
            <a:r>
              <a:rPr sz="1650" b="1" spc="-53" dirty="0">
                <a:latin typeface="Times New Roman"/>
                <a:cs typeface="Times New Roman"/>
              </a:rPr>
              <a:t> </a:t>
            </a:r>
            <a:r>
              <a:rPr sz="1650" b="1" spc="-8" dirty="0">
                <a:latin typeface="Times New Roman"/>
                <a:cs typeface="Times New Roman"/>
              </a:rPr>
              <a:t>2020-</a:t>
            </a:r>
            <a:r>
              <a:rPr sz="1650" b="1" dirty="0">
                <a:latin typeface="Times New Roman"/>
                <a:cs typeface="Times New Roman"/>
              </a:rPr>
              <a:t>2021</a:t>
            </a:r>
            <a:r>
              <a:rPr sz="1650" b="1" spc="-60" dirty="0">
                <a:latin typeface="Times New Roman"/>
                <a:cs typeface="Times New Roman"/>
              </a:rPr>
              <a:t> </a:t>
            </a:r>
            <a:r>
              <a:rPr sz="1650" b="1" spc="-8" dirty="0">
                <a:latin typeface="Times New Roman"/>
                <a:cs typeface="Times New Roman"/>
              </a:rPr>
              <a:t>учебного</a:t>
            </a:r>
            <a:r>
              <a:rPr sz="1650" b="1" spc="-60" dirty="0">
                <a:latin typeface="Times New Roman"/>
                <a:cs typeface="Times New Roman"/>
              </a:rPr>
              <a:t> </a:t>
            </a:r>
            <a:r>
              <a:rPr sz="1650" b="1" spc="-8" dirty="0">
                <a:latin typeface="Times New Roman"/>
                <a:cs typeface="Times New Roman"/>
              </a:rPr>
              <a:t>года,</a:t>
            </a:r>
            <a:r>
              <a:rPr sz="1650" b="1" spc="-41" dirty="0">
                <a:latin typeface="Times New Roman"/>
                <a:cs typeface="Times New Roman"/>
              </a:rPr>
              <a:t> </a:t>
            </a:r>
            <a:r>
              <a:rPr sz="1650" b="1" dirty="0">
                <a:latin typeface="Times New Roman"/>
                <a:cs typeface="Times New Roman"/>
              </a:rPr>
              <a:t>освоившие</a:t>
            </a:r>
            <a:r>
              <a:rPr sz="1650" b="1" spc="-49" dirty="0">
                <a:latin typeface="Times New Roman"/>
                <a:cs typeface="Times New Roman"/>
              </a:rPr>
              <a:t> </a:t>
            </a:r>
            <a:r>
              <a:rPr sz="1650" b="1" dirty="0">
                <a:latin typeface="Times New Roman"/>
                <a:cs typeface="Times New Roman"/>
              </a:rPr>
              <a:t>ООП</a:t>
            </a:r>
            <a:r>
              <a:rPr sz="1650" b="1" spc="-34" dirty="0">
                <a:latin typeface="Times New Roman"/>
                <a:cs typeface="Times New Roman"/>
              </a:rPr>
              <a:t> </a:t>
            </a:r>
            <a:r>
              <a:rPr sz="1650" b="1" dirty="0">
                <a:latin typeface="Times New Roman"/>
                <a:cs typeface="Times New Roman"/>
              </a:rPr>
              <a:t>на</a:t>
            </a:r>
            <a:r>
              <a:rPr sz="1650" b="1" spc="-49" dirty="0">
                <a:latin typeface="Times New Roman"/>
                <a:cs typeface="Times New Roman"/>
              </a:rPr>
              <a:t> </a:t>
            </a:r>
            <a:r>
              <a:rPr sz="1650" b="1" spc="-8" dirty="0">
                <a:latin typeface="Times New Roman"/>
                <a:cs typeface="Times New Roman"/>
              </a:rPr>
              <a:t>«отлично»</a:t>
            </a:r>
            <a:endParaRPr sz="1650" dirty="0">
              <a:latin typeface="Times New Roman"/>
              <a:cs typeface="Times New Roman"/>
            </a:endParaRPr>
          </a:p>
          <a:p>
            <a:pPr marL="464344">
              <a:spcBef>
                <a:spcPts val="1275"/>
              </a:spcBef>
            </a:pPr>
            <a:r>
              <a:rPr sz="1650" spc="-8" dirty="0">
                <a:latin typeface="Times New Roman"/>
                <a:cs typeface="Times New Roman"/>
              </a:rPr>
              <a:t>Аттестат</a:t>
            </a:r>
            <a:r>
              <a:rPr sz="1650" spc="-26" dirty="0">
                <a:latin typeface="Times New Roman"/>
                <a:cs typeface="Times New Roman"/>
              </a:rPr>
              <a:t> </a:t>
            </a:r>
            <a:r>
              <a:rPr sz="1650" dirty="0">
                <a:latin typeface="Times New Roman"/>
                <a:cs typeface="Times New Roman"/>
              </a:rPr>
              <a:t>об</a:t>
            </a:r>
            <a:r>
              <a:rPr sz="1650" spc="-41" dirty="0">
                <a:latin typeface="Times New Roman"/>
                <a:cs typeface="Times New Roman"/>
              </a:rPr>
              <a:t> </a:t>
            </a:r>
            <a:r>
              <a:rPr sz="1650" dirty="0">
                <a:latin typeface="Times New Roman"/>
                <a:cs typeface="Times New Roman"/>
              </a:rPr>
              <a:t>основном</a:t>
            </a:r>
            <a:r>
              <a:rPr sz="1650" spc="-53" dirty="0">
                <a:latin typeface="Times New Roman"/>
                <a:cs typeface="Times New Roman"/>
              </a:rPr>
              <a:t> </a:t>
            </a:r>
            <a:r>
              <a:rPr sz="1650" dirty="0">
                <a:latin typeface="Times New Roman"/>
                <a:cs typeface="Times New Roman"/>
              </a:rPr>
              <a:t>общем</a:t>
            </a:r>
            <a:r>
              <a:rPr sz="1650" spc="-30" dirty="0">
                <a:latin typeface="Times New Roman"/>
                <a:cs typeface="Times New Roman"/>
              </a:rPr>
              <a:t> </a:t>
            </a:r>
            <a:r>
              <a:rPr sz="1650" spc="-8" dirty="0">
                <a:latin typeface="Times New Roman"/>
                <a:cs typeface="Times New Roman"/>
              </a:rPr>
              <a:t>образовании</a:t>
            </a:r>
            <a:r>
              <a:rPr sz="1650" spc="-34" dirty="0">
                <a:latin typeface="Times New Roman"/>
                <a:cs typeface="Times New Roman"/>
              </a:rPr>
              <a:t> </a:t>
            </a:r>
            <a:r>
              <a:rPr sz="1650" dirty="0">
                <a:latin typeface="Times New Roman"/>
                <a:cs typeface="Times New Roman"/>
              </a:rPr>
              <a:t>с</a:t>
            </a:r>
            <a:r>
              <a:rPr sz="1650" spc="-41" dirty="0">
                <a:latin typeface="Times New Roman"/>
                <a:cs typeface="Times New Roman"/>
              </a:rPr>
              <a:t> </a:t>
            </a:r>
            <a:r>
              <a:rPr sz="1650" spc="-8" dirty="0">
                <a:latin typeface="Times New Roman"/>
                <a:cs typeface="Times New Roman"/>
              </a:rPr>
              <a:t>отличием</a:t>
            </a:r>
            <a:endParaRPr sz="1650" dirty="0">
              <a:latin typeface="Times New Roman"/>
              <a:cs typeface="Times New Roman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3476247"/>
              </p:ext>
            </p:extLst>
          </p:nvPr>
        </p:nvGraphicFramePr>
        <p:xfrm>
          <a:off x="1530189" y="1272379"/>
          <a:ext cx="3552348" cy="2237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79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670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Класс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Количество</a:t>
                      </a:r>
                      <a:r>
                        <a:rPr sz="1500" b="1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учащихся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70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9-</a:t>
                      </a:r>
                      <a:r>
                        <a:rPr lang="ru-RU" sz="1500" spc="-5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ru-RU" sz="150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9-</a:t>
                      </a:r>
                      <a:r>
                        <a:rPr lang="ru-RU" sz="1500" spc="-5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ru-RU" sz="1500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70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9-</a:t>
                      </a:r>
                      <a:r>
                        <a:rPr lang="ru-RU" sz="1500" spc="-5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ru-RU" sz="150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70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9-</a:t>
                      </a:r>
                      <a:r>
                        <a:rPr lang="ru-RU" sz="1500" spc="-5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ru-RU" sz="150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70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spc="-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ИТОГО:</a:t>
                      </a:r>
                      <a:endParaRPr lang="ru-RU" sz="15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ru-RU" sz="1500" b="1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18" name="object 18"/>
          <p:cNvGrpSpPr/>
          <p:nvPr/>
        </p:nvGrpSpPr>
        <p:grpSpPr>
          <a:xfrm>
            <a:off x="204596" y="1283589"/>
            <a:ext cx="8788718" cy="2596039"/>
            <a:chOff x="272795" y="568451"/>
            <a:chExt cx="11718290" cy="3461385"/>
          </a:xfrm>
        </p:grpSpPr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09560" y="990600"/>
              <a:ext cx="4081272" cy="303898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04631" y="1185671"/>
              <a:ext cx="3511296" cy="246887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2795" y="568451"/>
              <a:ext cx="486156" cy="496824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611560" y="3607274"/>
            <a:ext cx="6185059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8" dirty="0">
                <a:latin typeface="Times New Roman"/>
                <a:cs typeface="Times New Roman"/>
              </a:rPr>
              <a:t>Аттестат</a:t>
            </a:r>
            <a:r>
              <a:rPr sz="1650" spc="-38" dirty="0">
                <a:latin typeface="Times New Roman"/>
                <a:cs typeface="Times New Roman"/>
              </a:rPr>
              <a:t> </a:t>
            </a:r>
            <a:r>
              <a:rPr sz="1650" dirty="0">
                <a:latin typeface="Times New Roman"/>
                <a:cs typeface="Times New Roman"/>
              </a:rPr>
              <a:t>о</a:t>
            </a:r>
            <a:r>
              <a:rPr sz="1650" spc="-53" dirty="0">
                <a:latin typeface="Times New Roman"/>
                <a:cs typeface="Times New Roman"/>
              </a:rPr>
              <a:t> </a:t>
            </a:r>
            <a:r>
              <a:rPr sz="1650" dirty="0">
                <a:latin typeface="Times New Roman"/>
                <a:cs typeface="Times New Roman"/>
              </a:rPr>
              <a:t>среднем</a:t>
            </a:r>
            <a:r>
              <a:rPr sz="1650" spc="-56" dirty="0">
                <a:latin typeface="Times New Roman"/>
                <a:cs typeface="Times New Roman"/>
              </a:rPr>
              <a:t> </a:t>
            </a:r>
            <a:r>
              <a:rPr sz="1650" dirty="0">
                <a:latin typeface="Times New Roman"/>
                <a:cs typeface="Times New Roman"/>
              </a:rPr>
              <a:t>общем</a:t>
            </a:r>
            <a:r>
              <a:rPr sz="1650" spc="-41" dirty="0">
                <a:latin typeface="Times New Roman"/>
                <a:cs typeface="Times New Roman"/>
              </a:rPr>
              <a:t> </a:t>
            </a:r>
            <a:r>
              <a:rPr sz="1650" spc="-8" dirty="0">
                <a:latin typeface="Times New Roman"/>
                <a:cs typeface="Times New Roman"/>
              </a:rPr>
              <a:t>образовании</a:t>
            </a:r>
            <a:r>
              <a:rPr sz="1650" spc="-45" dirty="0">
                <a:latin typeface="Times New Roman"/>
                <a:cs typeface="Times New Roman"/>
              </a:rPr>
              <a:t> </a:t>
            </a:r>
            <a:r>
              <a:rPr sz="1650" dirty="0">
                <a:latin typeface="Times New Roman"/>
                <a:cs typeface="Times New Roman"/>
              </a:rPr>
              <a:t>с</a:t>
            </a:r>
            <a:r>
              <a:rPr sz="1650" spc="-53" dirty="0">
                <a:latin typeface="Times New Roman"/>
                <a:cs typeface="Times New Roman"/>
              </a:rPr>
              <a:t> </a:t>
            </a:r>
            <a:r>
              <a:rPr sz="1650" spc="-8" dirty="0">
                <a:latin typeface="Times New Roman"/>
                <a:cs typeface="Times New Roman"/>
              </a:rPr>
              <a:t>отличием</a:t>
            </a:r>
            <a:r>
              <a:rPr sz="1650" spc="-45" dirty="0">
                <a:latin typeface="Times New Roman"/>
                <a:cs typeface="Times New Roman"/>
              </a:rPr>
              <a:t> </a:t>
            </a:r>
            <a:r>
              <a:rPr sz="1650" dirty="0">
                <a:latin typeface="Times New Roman"/>
                <a:cs typeface="Times New Roman"/>
              </a:rPr>
              <a:t>и</a:t>
            </a:r>
            <a:r>
              <a:rPr sz="1650" spc="-60" dirty="0">
                <a:latin typeface="Times New Roman"/>
                <a:cs typeface="Times New Roman"/>
              </a:rPr>
              <a:t> </a:t>
            </a:r>
            <a:r>
              <a:rPr sz="1650" dirty="0">
                <a:latin typeface="Times New Roman"/>
                <a:cs typeface="Times New Roman"/>
              </a:rPr>
              <a:t>золотая</a:t>
            </a:r>
            <a:r>
              <a:rPr sz="1650" spc="-49" dirty="0">
                <a:latin typeface="Times New Roman"/>
                <a:cs typeface="Times New Roman"/>
              </a:rPr>
              <a:t> </a:t>
            </a:r>
            <a:r>
              <a:rPr sz="1650" spc="-8" dirty="0">
                <a:latin typeface="Times New Roman"/>
                <a:cs typeface="Times New Roman"/>
              </a:rPr>
              <a:t>медаль</a:t>
            </a:r>
            <a:endParaRPr sz="1650">
              <a:latin typeface="Times New Roman"/>
              <a:cs typeface="Times New Roman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2939"/>
              </p:ext>
            </p:extLst>
          </p:nvPr>
        </p:nvGraphicFramePr>
        <p:xfrm>
          <a:off x="1524954" y="4085754"/>
          <a:ext cx="3615834" cy="1348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74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83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670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Класс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Количество</a:t>
                      </a:r>
                      <a:r>
                        <a:rPr sz="1500" b="1" spc="-8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учащихся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11-</a:t>
                      </a:r>
                      <a:r>
                        <a:rPr sz="15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ru-RU" sz="15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11-</a:t>
                      </a:r>
                      <a:r>
                        <a:rPr sz="15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ru-RU" sz="15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0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spc="-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ИТОГО:</a:t>
                      </a:r>
                      <a:endParaRPr lang="ru-RU" sz="15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24" name="object 24"/>
          <p:cNvGrpSpPr/>
          <p:nvPr/>
        </p:nvGrpSpPr>
        <p:grpSpPr>
          <a:xfrm>
            <a:off x="5887592" y="4165111"/>
            <a:ext cx="2810828" cy="1835944"/>
            <a:chOff x="7850123" y="4410481"/>
            <a:chExt cx="3747770" cy="2447925"/>
          </a:xfrm>
        </p:grpSpPr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0123" y="4410481"/>
              <a:ext cx="3747516" cy="244751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45195" y="4605528"/>
              <a:ext cx="3177540" cy="2115312"/>
            </a:xfrm>
            <a:prstGeom prst="rect">
              <a:avLst/>
            </a:prstGeom>
          </p:spPr>
        </p:pic>
      </p:grpSp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4305" y="3950208"/>
            <a:ext cx="364617" cy="372618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8762048" y="5706160"/>
            <a:ext cx="214789" cy="160620"/>
          </a:xfrm>
          <a:prstGeom prst="rect">
            <a:avLst/>
          </a:prstGeom>
        </p:spPr>
        <p:txBody>
          <a:bodyPr vert="horz" wrap="square" lIns="0" tIns="21907" rIns="0" bIns="0" rtlCol="0">
            <a:spAutoFit/>
          </a:bodyPr>
          <a:lstStyle/>
          <a:p>
            <a:pPr marL="88106">
              <a:spcBef>
                <a:spcPts val="172"/>
              </a:spcBef>
            </a:pPr>
            <a:r>
              <a:rPr sz="900" spc="-19" dirty="0">
                <a:solidFill>
                  <a:srgbClr val="888888"/>
                </a:solidFill>
                <a:latin typeface="Calibri"/>
                <a:cs typeface="Calibri"/>
              </a:rPr>
              <a:t>24</a:t>
            </a:r>
            <a:endParaRPr sz="9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25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305342"/>
            <a:ext cx="59046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dirty="0" smtClean="0">
                <a:solidFill>
                  <a:srgbClr val="FF0000"/>
                </a:solidFill>
              </a:rPr>
              <a:t>Участие в конкурсах:</a:t>
            </a:r>
          </a:p>
          <a:p>
            <a:pPr eaLnBrk="1" hangingPunct="1"/>
            <a:r>
              <a:rPr lang="ru-RU" altLang="ru-RU" dirty="0" smtClean="0"/>
              <a:t>«Ступень в науку»: </a:t>
            </a:r>
            <a:r>
              <a:rPr lang="ru-RU" altLang="ru-RU" dirty="0" err="1" smtClean="0"/>
              <a:t>Сохиева</a:t>
            </a:r>
            <a:r>
              <a:rPr lang="ru-RU" altLang="ru-RU" dirty="0" smtClean="0"/>
              <a:t> Э.С.,</a:t>
            </a:r>
            <a:r>
              <a:rPr lang="ru-RU" altLang="ru-RU" dirty="0" err="1" smtClean="0"/>
              <a:t>Бацазова</a:t>
            </a:r>
            <a:r>
              <a:rPr lang="ru-RU" altLang="ru-RU" dirty="0" smtClean="0"/>
              <a:t> Р.Т., </a:t>
            </a:r>
            <a:r>
              <a:rPr lang="ru-RU" altLang="ru-RU" dirty="0" err="1" smtClean="0"/>
              <a:t>Аплоченко</a:t>
            </a:r>
            <a:r>
              <a:rPr lang="ru-RU" altLang="ru-RU" dirty="0" smtClean="0"/>
              <a:t> Е.М., </a:t>
            </a:r>
            <a:r>
              <a:rPr lang="ru-RU" altLang="ru-RU" dirty="0" err="1" smtClean="0"/>
              <a:t>Холодионова</a:t>
            </a:r>
            <a:r>
              <a:rPr lang="ru-RU" altLang="ru-RU" dirty="0" smtClean="0"/>
              <a:t> С.В., </a:t>
            </a:r>
            <a:r>
              <a:rPr lang="ru-RU" altLang="ru-RU" dirty="0" err="1" smtClean="0"/>
              <a:t>Тараева</a:t>
            </a:r>
            <a:r>
              <a:rPr lang="ru-RU" altLang="ru-RU" dirty="0" smtClean="0"/>
              <a:t> Р.С., </a:t>
            </a:r>
            <a:r>
              <a:rPr lang="ru-RU" altLang="ru-RU" dirty="0" err="1" smtClean="0"/>
              <a:t>Остаева</a:t>
            </a:r>
            <a:r>
              <a:rPr lang="ru-RU" altLang="ru-RU" dirty="0" smtClean="0"/>
              <a:t> В.Н.</a:t>
            </a:r>
          </a:p>
          <a:p>
            <a:pPr eaLnBrk="1" hangingPunct="1"/>
            <a:r>
              <a:rPr lang="ru-RU" altLang="ru-RU" dirty="0" smtClean="0"/>
              <a:t>«Леонардо»: </a:t>
            </a:r>
            <a:r>
              <a:rPr lang="ru-RU" altLang="ru-RU" dirty="0" err="1" smtClean="0"/>
              <a:t>Сохиева</a:t>
            </a:r>
            <a:r>
              <a:rPr lang="ru-RU" altLang="ru-RU" dirty="0" smtClean="0"/>
              <a:t> Э.С., </a:t>
            </a:r>
            <a:r>
              <a:rPr lang="ru-RU" altLang="ru-RU" dirty="0" err="1" smtClean="0"/>
              <a:t>Бацазова</a:t>
            </a:r>
            <a:r>
              <a:rPr lang="ru-RU" altLang="ru-RU" dirty="0" smtClean="0"/>
              <a:t> Р.Т.</a:t>
            </a:r>
          </a:p>
          <a:p>
            <a:pPr eaLnBrk="1" hangingPunct="1"/>
            <a:r>
              <a:rPr lang="ru-RU" altLang="ru-RU" dirty="0" smtClean="0"/>
              <a:t>« Я познаю мир»: </a:t>
            </a:r>
            <a:r>
              <a:rPr lang="ru-RU" altLang="ru-RU" dirty="0" err="1" smtClean="0"/>
              <a:t>Сохиева</a:t>
            </a:r>
            <a:r>
              <a:rPr lang="ru-RU" altLang="ru-RU" dirty="0" smtClean="0"/>
              <a:t> Э.С., </a:t>
            </a:r>
            <a:r>
              <a:rPr lang="ru-RU" altLang="ru-RU" dirty="0" err="1" smtClean="0"/>
              <a:t>Холодионова</a:t>
            </a:r>
            <a:r>
              <a:rPr lang="ru-RU" altLang="ru-RU" dirty="0" smtClean="0"/>
              <a:t> С.В.</a:t>
            </a:r>
          </a:p>
          <a:p>
            <a:pPr eaLnBrk="1" hangingPunct="1"/>
            <a:r>
              <a:rPr lang="ru-RU" altLang="ru-RU" dirty="0" smtClean="0"/>
              <a:t>«</a:t>
            </a:r>
            <a:r>
              <a:rPr lang="ru-RU" altLang="ru-RU" dirty="0" err="1" smtClean="0"/>
              <a:t>Щегреновские</a:t>
            </a:r>
            <a:r>
              <a:rPr lang="ru-RU" altLang="ru-RU" dirty="0" smtClean="0"/>
              <a:t> чтения»: </a:t>
            </a:r>
            <a:r>
              <a:rPr lang="ru-RU" altLang="ru-RU" dirty="0" err="1" smtClean="0"/>
              <a:t>Сохиева</a:t>
            </a:r>
            <a:r>
              <a:rPr lang="ru-RU" altLang="ru-RU" dirty="0" smtClean="0"/>
              <a:t> Э.С., Березова К.С., </a:t>
            </a:r>
            <a:r>
              <a:rPr lang="ru-RU" altLang="ru-RU" dirty="0" err="1" smtClean="0"/>
              <a:t>Тедеева</a:t>
            </a:r>
            <a:r>
              <a:rPr lang="ru-RU" altLang="ru-RU" dirty="0" smtClean="0"/>
              <a:t> Л.П., </a:t>
            </a:r>
            <a:r>
              <a:rPr lang="ru-RU" altLang="ru-RU" dirty="0" err="1" smtClean="0"/>
              <a:t>Дедегкаева</a:t>
            </a:r>
            <a:r>
              <a:rPr lang="ru-RU" altLang="ru-RU" dirty="0" smtClean="0"/>
              <a:t> З.А., </a:t>
            </a:r>
            <a:r>
              <a:rPr lang="ru-RU" altLang="ru-RU" dirty="0" err="1" smtClean="0"/>
              <a:t>Лолаева</a:t>
            </a:r>
            <a:r>
              <a:rPr lang="ru-RU" altLang="ru-RU" dirty="0" smtClean="0"/>
              <a:t> П.А., </a:t>
            </a:r>
            <a:r>
              <a:rPr lang="ru-RU" altLang="ru-RU" dirty="0" err="1" smtClean="0"/>
              <a:t>Хуриева</a:t>
            </a:r>
            <a:r>
              <a:rPr lang="ru-RU" altLang="ru-RU" dirty="0" smtClean="0"/>
              <a:t> Ж.К.</a:t>
            </a:r>
          </a:p>
          <a:p>
            <a:pPr eaLnBrk="1" hangingPunct="1"/>
            <a:r>
              <a:rPr lang="ru-RU" altLang="ru-RU" dirty="0" smtClean="0"/>
              <a:t>« Созвездие интеллектуалов»:</a:t>
            </a:r>
            <a:r>
              <a:rPr lang="ru-RU" altLang="ru-RU" dirty="0" err="1" smtClean="0"/>
              <a:t>Бацазова</a:t>
            </a:r>
            <a:r>
              <a:rPr lang="ru-RU" altLang="ru-RU" dirty="0" smtClean="0"/>
              <a:t> Р.Т., </a:t>
            </a:r>
            <a:r>
              <a:rPr lang="ru-RU" altLang="ru-RU" dirty="0" err="1" smtClean="0"/>
              <a:t>Дедегкаева</a:t>
            </a:r>
            <a:r>
              <a:rPr lang="ru-RU" altLang="ru-RU" dirty="0" smtClean="0"/>
              <a:t> З.А., Метревели Н.Ш.</a:t>
            </a:r>
          </a:p>
          <a:p>
            <a:pPr eaLnBrk="1" hangingPunct="1"/>
            <a:r>
              <a:rPr lang="ru-RU" altLang="ru-RU" dirty="0" smtClean="0"/>
              <a:t>Конкурсы сочинений: Метревели Н.Ш., </a:t>
            </a:r>
            <a:r>
              <a:rPr lang="ru-RU" altLang="ru-RU" dirty="0" err="1" smtClean="0"/>
              <a:t>Тедеева</a:t>
            </a:r>
            <a:r>
              <a:rPr lang="ru-RU" altLang="ru-RU" dirty="0" smtClean="0"/>
              <a:t> Л.П.</a:t>
            </a:r>
          </a:p>
          <a:p>
            <a:pPr eaLnBrk="1" hangingPunct="1"/>
            <a:r>
              <a:rPr lang="ru-RU" altLang="ru-RU" dirty="0" smtClean="0"/>
              <a:t>Конкурсы рисунка и декоративно-прикладного искусства: </a:t>
            </a:r>
            <a:r>
              <a:rPr lang="ru-RU" altLang="ru-RU" dirty="0" err="1" smtClean="0"/>
              <a:t>Остаева</a:t>
            </a:r>
            <a:r>
              <a:rPr lang="ru-RU" altLang="ru-RU" dirty="0" smtClean="0"/>
              <a:t> В.Н.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4031616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05342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Результаты </a:t>
            </a:r>
            <a:r>
              <a:rPr lang="ru-RU" altLang="ru-RU" dirty="0" err="1" smtClean="0">
                <a:solidFill>
                  <a:srgbClr val="FF0000"/>
                </a:solidFill>
              </a:rPr>
              <a:t>ВсОШ</a:t>
            </a:r>
            <a:endParaRPr lang="ru-RU" altLang="ru-RU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Муниципальный этап: </a:t>
            </a:r>
          </a:p>
          <a:p>
            <a:pPr eaLnBrk="1" hangingPunct="1"/>
            <a:r>
              <a:rPr lang="ru-RU" altLang="ru-RU" dirty="0" smtClean="0"/>
              <a:t>Литература            призер                   Метревели Н.Ш.</a:t>
            </a:r>
          </a:p>
          <a:p>
            <a:pPr eaLnBrk="1" hangingPunct="1"/>
            <a:r>
              <a:rPr lang="ru-RU" altLang="ru-RU" dirty="0"/>
              <a:t> </a:t>
            </a:r>
            <a:r>
              <a:rPr lang="ru-RU" altLang="ru-RU" dirty="0" smtClean="0"/>
              <a:t>Русский язык        победитель           </a:t>
            </a:r>
            <a:r>
              <a:rPr lang="ru-RU" altLang="ru-RU" dirty="0" err="1" smtClean="0"/>
              <a:t>Хурумова</a:t>
            </a:r>
            <a:r>
              <a:rPr lang="ru-RU" altLang="ru-RU" dirty="0" smtClean="0"/>
              <a:t> З.Т.</a:t>
            </a:r>
          </a:p>
          <a:p>
            <a:pPr eaLnBrk="1" hangingPunct="1"/>
            <a:r>
              <a:rPr lang="ru-RU" altLang="ru-RU" dirty="0"/>
              <a:t> </a:t>
            </a:r>
            <a:r>
              <a:rPr lang="ru-RU" altLang="ru-RU" dirty="0" smtClean="0"/>
              <a:t>                              победитель           Метревели Н.Ш.</a:t>
            </a:r>
          </a:p>
          <a:p>
            <a:pPr eaLnBrk="1" hangingPunct="1"/>
            <a:r>
              <a:rPr lang="ru-RU" altLang="ru-RU" dirty="0" smtClean="0"/>
              <a:t>Химия                    призер                   Платковская Е.А.</a:t>
            </a:r>
          </a:p>
          <a:p>
            <a:pPr eaLnBrk="1" hangingPunct="1"/>
            <a:r>
              <a:rPr lang="ru-RU" altLang="ru-RU" dirty="0" smtClean="0"/>
              <a:t>ОБЖ                      призер                    </a:t>
            </a:r>
            <a:r>
              <a:rPr lang="ru-RU" altLang="ru-RU" dirty="0" err="1" smtClean="0"/>
              <a:t>Шлаукстер</a:t>
            </a:r>
            <a:r>
              <a:rPr lang="ru-RU" altLang="ru-RU" dirty="0" smtClean="0"/>
              <a:t> В.В.</a:t>
            </a:r>
          </a:p>
          <a:p>
            <a:pPr eaLnBrk="1" hangingPunct="1"/>
            <a:r>
              <a:rPr lang="ru-RU" altLang="ru-RU" dirty="0" smtClean="0"/>
              <a:t>Физика                  победитель           Григорян Г.Г.</a:t>
            </a:r>
          </a:p>
          <a:p>
            <a:pPr eaLnBrk="1" hangingPunct="1"/>
            <a:r>
              <a:rPr lang="ru-RU" altLang="ru-RU" dirty="0" smtClean="0"/>
              <a:t>Биология              призер                    Черевиченко И.И.</a:t>
            </a:r>
          </a:p>
          <a:p>
            <a:pPr eaLnBrk="1" hangingPunct="1"/>
            <a:r>
              <a:rPr lang="ru-RU" altLang="ru-RU" dirty="0" smtClean="0"/>
              <a:t>Астрономия         призер                      Григорян Г.Г.</a:t>
            </a:r>
          </a:p>
          <a:p>
            <a:pPr eaLnBrk="1" hangingPunct="1"/>
            <a:r>
              <a:rPr lang="ru-RU" altLang="ru-RU" dirty="0" smtClean="0"/>
              <a:t>Искусство            призер, победитель  </a:t>
            </a:r>
            <a:r>
              <a:rPr lang="ru-RU" altLang="ru-RU" dirty="0" err="1" smtClean="0"/>
              <a:t>Остаева</a:t>
            </a:r>
            <a:r>
              <a:rPr lang="ru-RU" altLang="ru-RU" dirty="0" smtClean="0"/>
              <a:t> В.Н.</a:t>
            </a:r>
          </a:p>
          <a:p>
            <a:pPr eaLnBrk="1" hangingPunct="1"/>
            <a:r>
              <a:rPr lang="ru-RU" altLang="ru-RU" dirty="0" smtClean="0"/>
              <a:t>Обществознание   призер, победитель  </a:t>
            </a:r>
            <a:r>
              <a:rPr lang="ru-RU" altLang="ru-RU" dirty="0" err="1" smtClean="0"/>
              <a:t>Фарниева</a:t>
            </a:r>
            <a:r>
              <a:rPr lang="ru-RU" altLang="ru-RU" dirty="0" smtClean="0"/>
              <a:t> З.И., </a:t>
            </a:r>
            <a:r>
              <a:rPr lang="ru-RU" altLang="ru-RU" dirty="0" err="1" smtClean="0"/>
              <a:t>Дедегкаева</a:t>
            </a:r>
            <a:r>
              <a:rPr lang="ru-RU" altLang="ru-RU" dirty="0" smtClean="0"/>
              <a:t> З.А.</a:t>
            </a:r>
          </a:p>
          <a:p>
            <a:pPr eaLnBrk="1" hangingPunct="1"/>
            <a:r>
              <a:rPr lang="ru-RU" altLang="ru-RU" dirty="0" smtClean="0"/>
              <a:t>История               победитель       </a:t>
            </a:r>
            <a:r>
              <a:rPr lang="ru-RU" altLang="ru-RU" dirty="0" err="1" smtClean="0"/>
              <a:t>Дедегкаева</a:t>
            </a:r>
            <a:r>
              <a:rPr lang="ru-RU" altLang="ru-RU" dirty="0" smtClean="0"/>
              <a:t> З.А.</a:t>
            </a:r>
          </a:p>
          <a:p>
            <a:pPr eaLnBrk="1" hangingPunct="1"/>
            <a:r>
              <a:rPr lang="ru-RU" altLang="ru-RU" dirty="0" smtClean="0"/>
              <a:t>Физкультура        призер, победитель    </a:t>
            </a:r>
            <a:r>
              <a:rPr lang="ru-RU" altLang="ru-RU" dirty="0" err="1" smtClean="0"/>
              <a:t>Макоева</a:t>
            </a:r>
            <a:r>
              <a:rPr lang="ru-RU" altLang="ru-RU" dirty="0" smtClean="0"/>
              <a:t> Е.А., </a:t>
            </a:r>
            <a:r>
              <a:rPr lang="ru-RU" altLang="ru-RU" dirty="0" err="1" smtClean="0"/>
              <a:t>Братчик</a:t>
            </a:r>
            <a:r>
              <a:rPr lang="ru-RU" altLang="ru-RU" dirty="0" smtClean="0"/>
              <a:t> С.В.</a:t>
            </a:r>
          </a:p>
          <a:p>
            <a:pPr eaLnBrk="1" hangingPunct="1"/>
            <a:r>
              <a:rPr lang="ru-RU" altLang="ru-RU" dirty="0" smtClean="0"/>
              <a:t>География           призер               </a:t>
            </a:r>
            <a:r>
              <a:rPr lang="ru-RU" altLang="ru-RU" dirty="0" err="1" smtClean="0"/>
              <a:t>Хайманова</a:t>
            </a:r>
            <a:r>
              <a:rPr lang="ru-RU" altLang="ru-RU" dirty="0" smtClean="0"/>
              <a:t> Т.М.</a:t>
            </a:r>
          </a:p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4201755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30534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ru-RU" altLang="ru-RU" dirty="0" smtClean="0"/>
              <a:t>Английский язык призер </a:t>
            </a:r>
            <a:r>
              <a:rPr lang="ru-RU" altLang="ru-RU" dirty="0" err="1" smtClean="0"/>
              <a:t>Батырова</a:t>
            </a:r>
            <a:r>
              <a:rPr lang="ru-RU" altLang="ru-RU" dirty="0" smtClean="0"/>
              <a:t> Ф.А., </a:t>
            </a:r>
            <a:r>
              <a:rPr lang="ru-RU" altLang="ru-RU" dirty="0" err="1" smtClean="0"/>
              <a:t>Бестаева</a:t>
            </a:r>
            <a:r>
              <a:rPr lang="ru-RU" altLang="ru-RU" dirty="0" smtClean="0"/>
              <a:t> Л.Ф., </a:t>
            </a:r>
            <a:r>
              <a:rPr lang="ru-RU" altLang="ru-RU" dirty="0" err="1" smtClean="0"/>
              <a:t>Тедеева</a:t>
            </a:r>
            <a:r>
              <a:rPr lang="ru-RU" altLang="ru-RU" dirty="0" smtClean="0"/>
              <a:t> М.И., Горбань О.Ю.</a:t>
            </a:r>
          </a:p>
          <a:p>
            <a:pPr eaLnBrk="1" hangingPunct="1"/>
            <a:r>
              <a:rPr lang="ru-RU" altLang="ru-RU" dirty="0" smtClean="0">
                <a:solidFill>
                  <a:srgbClr val="FF0000"/>
                </a:solidFill>
              </a:rPr>
              <a:t>Региональный этап </a:t>
            </a:r>
            <a:r>
              <a:rPr lang="ru-RU" altLang="ru-RU" dirty="0" err="1" smtClean="0">
                <a:solidFill>
                  <a:srgbClr val="FF0000"/>
                </a:solidFill>
              </a:rPr>
              <a:t>ВсОШ</a:t>
            </a:r>
            <a:r>
              <a:rPr lang="ru-RU" altLang="ru-RU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/>
            <a:r>
              <a:rPr lang="ru-RU" altLang="ru-RU" dirty="0" smtClean="0"/>
              <a:t>Осетинский язык   победитель, призер    Боциева К.Р., </a:t>
            </a:r>
            <a:r>
              <a:rPr lang="ru-RU" altLang="ru-RU" dirty="0" err="1" smtClean="0"/>
              <a:t>Уртаева</a:t>
            </a:r>
            <a:r>
              <a:rPr lang="ru-RU" altLang="ru-RU" dirty="0" smtClean="0"/>
              <a:t> О.А.</a:t>
            </a:r>
          </a:p>
          <a:p>
            <a:pPr eaLnBrk="1" hangingPunct="1"/>
            <a:r>
              <a:rPr lang="ru-RU" altLang="ru-RU" dirty="0" smtClean="0"/>
              <a:t>Искусство    призер      </a:t>
            </a:r>
            <a:r>
              <a:rPr lang="ru-RU" altLang="ru-RU" dirty="0" err="1" smtClean="0"/>
              <a:t>Остаева</a:t>
            </a:r>
            <a:r>
              <a:rPr lang="ru-RU" altLang="ru-RU" dirty="0" smtClean="0"/>
              <a:t> В.Н.</a:t>
            </a:r>
          </a:p>
          <a:p>
            <a:pPr eaLnBrk="1" hangingPunct="1"/>
            <a:r>
              <a:rPr lang="ru-RU" altLang="ru-RU" dirty="0" smtClean="0"/>
              <a:t>Биология     призер      </a:t>
            </a:r>
            <a:r>
              <a:rPr lang="ru-RU" altLang="ru-RU" dirty="0" err="1" smtClean="0"/>
              <a:t>Булацева</a:t>
            </a:r>
            <a:r>
              <a:rPr lang="ru-RU" altLang="ru-RU" dirty="0" smtClean="0"/>
              <a:t> А.Ш.</a:t>
            </a:r>
          </a:p>
          <a:p>
            <a:pPr eaLnBrk="1" hangingPunct="1"/>
            <a:r>
              <a:rPr lang="ru-RU" altLang="ru-RU" dirty="0" smtClean="0"/>
              <a:t>Литература  призер     Березова К.С., Метревели Н.Ш.</a:t>
            </a:r>
          </a:p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119826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Участие в оценке предметных и методических компетенций учителей:</a:t>
            </a:r>
          </a:p>
          <a:p>
            <a:pPr eaLnBrk="1" hangingPunct="1"/>
            <a:r>
              <a:rPr lang="ru-RU" altLang="ru-RU" dirty="0" smtClean="0"/>
              <a:t>Метревели Н.Ш.,</a:t>
            </a:r>
            <a:r>
              <a:rPr lang="ru-RU" altLang="ru-RU" dirty="0" err="1" smtClean="0"/>
              <a:t>Тедеева</a:t>
            </a:r>
            <a:r>
              <a:rPr lang="ru-RU" altLang="ru-RU" dirty="0" smtClean="0"/>
              <a:t> Л.П., Березова К.С.</a:t>
            </a:r>
            <a:br>
              <a:rPr lang="ru-RU" altLang="ru-RU" dirty="0" smtClean="0"/>
            </a:br>
            <a:r>
              <a:rPr lang="ru-RU" altLang="ru-RU" dirty="0" smtClean="0"/>
              <a:t>Жидкова </a:t>
            </a:r>
            <a:r>
              <a:rPr lang="ru-RU" altLang="ru-RU" dirty="0" err="1" smtClean="0"/>
              <a:t>А.М.,Горбань</a:t>
            </a:r>
            <a:r>
              <a:rPr lang="ru-RU" altLang="ru-RU" dirty="0" smtClean="0"/>
              <a:t> О.Ю.,</a:t>
            </a:r>
            <a:r>
              <a:rPr lang="ru-RU" altLang="ru-RU" dirty="0" err="1" smtClean="0"/>
              <a:t>Тедеева</a:t>
            </a:r>
            <a:r>
              <a:rPr lang="ru-RU" altLang="ru-RU" dirty="0" smtClean="0"/>
              <a:t> М.И.</a:t>
            </a:r>
          </a:p>
          <a:p>
            <a:pPr eaLnBrk="1" hangingPunct="1"/>
            <a:r>
              <a:rPr lang="ru-RU" altLang="ru-RU" dirty="0" err="1" smtClean="0"/>
              <a:t>Галаванова</a:t>
            </a:r>
            <a:r>
              <a:rPr lang="ru-RU" altLang="ru-RU" dirty="0" smtClean="0"/>
              <a:t> Э.А., </a:t>
            </a:r>
            <a:r>
              <a:rPr lang="ru-RU" altLang="ru-RU" dirty="0" err="1" smtClean="0"/>
              <a:t>Цаллагова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О.А.,Цирихова</a:t>
            </a:r>
            <a:r>
              <a:rPr lang="ru-RU" altLang="ru-RU" dirty="0" smtClean="0"/>
              <a:t> А.Е.</a:t>
            </a:r>
          </a:p>
          <a:p>
            <a:pPr eaLnBrk="1" hangingPunct="1"/>
            <a:r>
              <a:rPr lang="ru-RU" altLang="ru-RU" dirty="0" err="1" smtClean="0"/>
              <a:t>Дедегкаева</a:t>
            </a:r>
            <a:r>
              <a:rPr lang="ru-RU" altLang="ru-RU" dirty="0" smtClean="0"/>
              <a:t> З.А., </a:t>
            </a:r>
            <a:r>
              <a:rPr lang="ru-RU" altLang="ru-RU" dirty="0" err="1" smtClean="0"/>
              <a:t>Акоева</a:t>
            </a:r>
            <a:r>
              <a:rPr lang="ru-RU" altLang="ru-RU" dirty="0" smtClean="0"/>
              <a:t> В.В.</a:t>
            </a:r>
          </a:p>
          <a:p>
            <a:pPr eaLnBrk="1" hangingPunct="1"/>
            <a:r>
              <a:rPr lang="ru-RU" altLang="ru-RU" dirty="0" smtClean="0"/>
              <a:t>Григорян Г.Г. </a:t>
            </a:r>
            <a:endParaRPr lang="ru-RU" altLang="ru-RU" dirty="0"/>
          </a:p>
          <a:p>
            <a:pPr eaLnBrk="1" hangingPunct="1"/>
            <a:r>
              <a:rPr lang="ru-RU" altLang="ru-RU" dirty="0" smtClean="0"/>
              <a:t>Эксперты, члены жюри : Метревели Н.Ш., </a:t>
            </a:r>
            <a:r>
              <a:rPr lang="ru-RU" altLang="ru-RU" dirty="0" err="1" smtClean="0"/>
              <a:t>Тедеева</a:t>
            </a:r>
            <a:r>
              <a:rPr lang="ru-RU" altLang="ru-RU" dirty="0" smtClean="0"/>
              <a:t> Л.П., Березова К.С., Цирихова А.Е., </a:t>
            </a:r>
            <a:r>
              <a:rPr lang="ru-RU" altLang="ru-RU" dirty="0" err="1" smtClean="0"/>
              <a:t>Дедегкаева</a:t>
            </a:r>
            <a:r>
              <a:rPr lang="ru-RU" altLang="ru-RU" dirty="0" smtClean="0"/>
              <a:t> З.А., Горбань О.Ю., </a:t>
            </a:r>
            <a:r>
              <a:rPr lang="ru-RU" altLang="ru-RU" dirty="0" err="1" smtClean="0"/>
              <a:t>Тедеева</a:t>
            </a:r>
            <a:r>
              <a:rPr lang="ru-RU" altLang="ru-RU" dirty="0" smtClean="0"/>
              <a:t> М.И., Жидкова А.М.,</a:t>
            </a:r>
            <a:r>
              <a:rPr lang="ru-RU" altLang="ru-RU" dirty="0" err="1" smtClean="0"/>
              <a:t>Хайманова</a:t>
            </a:r>
            <a:r>
              <a:rPr lang="ru-RU" altLang="ru-RU" dirty="0" smtClean="0"/>
              <a:t> Т.М., </a:t>
            </a:r>
            <a:r>
              <a:rPr lang="ru-RU" altLang="ru-RU" dirty="0" err="1" smtClean="0"/>
              <a:t>Макоева</a:t>
            </a:r>
            <a:r>
              <a:rPr lang="ru-RU" altLang="ru-RU" dirty="0" smtClean="0"/>
              <a:t> Е.А., </a:t>
            </a:r>
            <a:r>
              <a:rPr lang="ru-RU" altLang="ru-RU" dirty="0" err="1" smtClean="0"/>
              <a:t>Остаева</a:t>
            </a:r>
            <a:r>
              <a:rPr lang="ru-RU" altLang="ru-RU" dirty="0" smtClean="0"/>
              <a:t> В.Н.</a:t>
            </a:r>
          </a:p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884222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Всероссийский профессиональный конкурс «Флагманы образования»:</a:t>
            </a:r>
          </a:p>
          <a:p>
            <a:pPr eaLnBrk="1" hangingPunct="1"/>
            <a:r>
              <a:rPr lang="ru-RU" altLang="ru-RU" dirty="0" smtClean="0"/>
              <a:t>Команда школы в составе Гаглоева Н.Х., </a:t>
            </a:r>
            <a:r>
              <a:rPr lang="ru-RU" altLang="ru-RU" dirty="0" err="1" smtClean="0"/>
              <a:t>Аплоченко</a:t>
            </a:r>
            <a:r>
              <a:rPr lang="ru-RU" altLang="ru-RU" dirty="0" smtClean="0"/>
              <a:t> Е.М., Жидкова А.М., </a:t>
            </a:r>
            <a:r>
              <a:rPr lang="ru-RU" altLang="ru-RU" dirty="0" err="1" smtClean="0"/>
              <a:t>Батырова</a:t>
            </a:r>
            <a:r>
              <a:rPr lang="ru-RU" altLang="ru-RU" dirty="0" smtClean="0"/>
              <a:t> Ф.А.-финалисты !!!!!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dirty="0" smtClean="0"/>
              <a:t>Калоева З.В.-призер межрегионального профессионального конкурса учителей родных языков субъектов СКФО, РЮО.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dirty="0" smtClean="0"/>
              <a:t>Участие учителей школы в кампании ГИА в качестве организаторов ППЭ, руководителей и членов ГЭК- замечаний </a:t>
            </a:r>
            <a:r>
              <a:rPr lang="ru-RU" altLang="ru-RU" dirty="0" err="1" smtClean="0"/>
              <a:t>нет.Огромная</a:t>
            </a:r>
            <a:r>
              <a:rPr lang="ru-RU" altLang="ru-RU" dirty="0" smtClean="0"/>
              <a:t> благодарность!!!!!!!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92401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Задачи 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r>
              <a:rPr lang="ru-RU" sz="2000" dirty="0"/>
              <a:t>- охрана жизни и укрепление физического и психического здоровья детей, обеспечивающих эмоциональное благополучие каждого ребёнка;</a:t>
            </a:r>
          </a:p>
          <a:p>
            <a:r>
              <a:rPr lang="ru-RU" sz="2000" dirty="0"/>
              <a:t>- создание благоприятных условий, обеспечивающих физическое, интеллектуальное и личностное развитие ребёнка;</a:t>
            </a:r>
          </a:p>
          <a:p>
            <a:r>
              <a:rPr lang="ru-RU" sz="2000" dirty="0"/>
              <a:t>- создание развивающей предметно - нравственной среды и условий для разнообразной деятельности детей;</a:t>
            </a:r>
          </a:p>
          <a:p>
            <a:r>
              <a:rPr lang="ru-RU" sz="2000" dirty="0"/>
              <a:t>- внедрение новых педагогических технологий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- вовлечение родителей в образовательный процесс, формирование у них компетентной педагогической позиции по отношению к собственному ребёнку.</a:t>
            </a:r>
          </a:p>
          <a:p>
            <a:r>
              <a:rPr lang="ru-RU" sz="2000" dirty="0"/>
              <a:t>- обеспечение участия в процессе совершенствования структуры, содержания и технологии основного общего образования;</a:t>
            </a:r>
          </a:p>
          <a:p>
            <a:pPr>
              <a:buNone/>
            </a:pP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ru-RU" altLang="ru-RU" dirty="0" smtClean="0">
                <a:solidFill>
                  <a:srgbClr val="FF0000"/>
                </a:solidFill>
              </a:rPr>
              <a:t>По плану ВСОКО с целью контроля ЗУН учащихся были проведены:</a:t>
            </a:r>
          </a:p>
          <a:p>
            <a:pPr marL="285750" indent="-285750" eaLnBrk="1" hangingPunct="1">
              <a:buFontTx/>
              <a:buChar char="-"/>
            </a:pPr>
            <a:r>
              <a:rPr lang="ru-RU" altLang="ru-RU" dirty="0"/>
              <a:t>м</a:t>
            </a:r>
            <a:r>
              <a:rPr lang="ru-RU" altLang="ru-RU" dirty="0" smtClean="0"/>
              <a:t>ониторинг ЗУН учащихся(директорские </a:t>
            </a:r>
            <a:r>
              <a:rPr lang="ru-RU" altLang="ru-RU" dirty="0" err="1" smtClean="0"/>
              <a:t>контр.работы</a:t>
            </a:r>
            <a:r>
              <a:rPr lang="ru-RU" altLang="ru-RU" dirty="0" smtClean="0"/>
              <a:t>) 5,6,7,8,10 классов;</a:t>
            </a:r>
          </a:p>
          <a:p>
            <a:pPr marL="285750" indent="-285750" eaLnBrk="1" hangingPunct="1">
              <a:buFontTx/>
              <a:buChar char="-"/>
            </a:pPr>
            <a:r>
              <a:rPr lang="ru-RU" altLang="ru-RU" dirty="0"/>
              <a:t>д</a:t>
            </a:r>
            <a:r>
              <a:rPr lang="ru-RU" altLang="ru-RU" dirty="0" smtClean="0"/>
              <a:t>иагностические и тренировочные работы в рамках подготовки к ГИА в 9,11 классах;</a:t>
            </a:r>
          </a:p>
          <a:p>
            <a:pPr marL="285750" indent="-285750" eaLnBrk="1" hangingPunct="1">
              <a:buFontTx/>
              <a:buChar char="-"/>
            </a:pPr>
            <a:r>
              <a:rPr lang="ru-RU" altLang="ru-RU" dirty="0" smtClean="0"/>
              <a:t>ВПР в 4,11 классах;</a:t>
            </a:r>
          </a:p>
          <a:p>
            <a:pPr marL="285750" indent="-285750" eaLnBrk="1" hangingPunct="1">
              <a:buFontTx/>
              <a:buChar char="-"/>
            </a:pPr>
            <a:r>
              <a:rPr lang="ru-RU" altLang="ru-RU" dirty="0"/>
              <a:t>п</a:t>
            </a:r>
            <a:r>
              <a:rPr lang="ru-RU" altLang="ru-RU" dirty="0" smtClean="0"/>
              <a:t>ромежуточная аттестация;</a:t>
            </a:r>
          </a:p>
          <a:p>
            <a:pPr marL="285750" indent="-285750" eaLnBrk="1" hangingPunct="1">
              <a:buFontTx/>
              <a:buChar char="-"/>
            </a:pPr>
            <a:r>
              <a:rPr lang="ru-RU" altLang="ru-RU" dirty="0" smtClean="0"/>
              <a:t>Итоговое собеседование по русскому языку как допуск к ГИА -9 класс, все получили «зачет»;</a:t>
            </a:r>
          </a:p>
          <a:p>
            <a:pPr marL="285750" indent="-285750" eaLnBrk="1" hangingPunct="1">
              <a:buFontTx/>
              <a:buChar char="-"/>
            </a:pPr>
            <a:r>
              <a:rPr lang="ru-RU" altLang="ru-RU" dirty="0" smtClean="0"/>
              <a:t>Итоговое сочинение-11 класс, все получили «зачет» ;</a:t>
            </a:r>
          </a:p>
          <a:p>
            <a:pPr marL="285750" indent="-285750" eaLnBrk="1" hangingPunct="1">
              <a:buFontTx/>
              <a:buChar char="-"/>
            </a:pPr>
            <a:r>
              <a:rPr lang="ru-RU" altLang="ru-RU" dirty="0" smtClean="0"/>
              <a:t>Школьный этап </a:t>
            </a:r>
            <a:r>
              <a:rPr lang="ru-RU" altLang="ru-RU" dirty="0" err="1" smtClean="0"/>
              <a:t>ВсОШ</a:t>
            </a:r>
            <a:r>
              <a:rPr lang="ru-RU" altLang="ru-RU" dirty="0" smtClean="0"/>
              <a:t>.</a:t>
            </a:r>
          </a:p>
          <a:p>
            <a:pPr eaLnBrk="1" hangingPunct="1"/>
            <a:r>
              <a:rPr lang="ru-RU" altLang="ru-RU" dirty="0" smtClean="0"/>
              <a:t>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688714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Задачи на 2022 -23 </a:t>
            </a:r>
            <a:r>
              <a:rPr lang="ru-RU" sz="3600" dirty="0" err="1" smtClean="0">
                <a:solidFill>
                  <a:srgbClr val="002060"/>
                </a:solidFill>
              </a:rPr>
              <a:t>уч</a:t>
            </a:r>
            <a:r>
              <a:rPr lang="ru-RU" sz="3600" dirty="0" smtClean="0">
                <a:solidFill>
                  <a:srgbClr val="002060"/>
                </a:solidFill>
              </a:rPr>
              <a:t> год: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 smtClean="0"/>
              <a:t>*Создать систему </a:t>
            </a:r>
            <a:r>
              <a:rPr lang="ru-RU" dirty="0"/>
              <a:t>непрерывного повышения квалификации педагогических работников для формирования готовности к реализации ФГОС. </a:t>
            </a:r>
          </a:p>
          <a:p>
            <a:pPr marL="0" indent="0">
              <a:buNone/>
            </a:pPr>
            <a:r>
              <a:rPr lang="ru-RU" sz="2800" dirty="0" smtClean="0"/>
              <a:t>        *Обеспечить  </a:t>
            </a:r>
            <a:r>
              <a:rPr lang="ru-RU" sz="2800" dirty="0"/>
              <a:t>государственные  гарантии доступности и равных </a:t>
            </a:r>
            <a:r>
              <a:rPr lang="ru-RU" sz="2800" dirty="0" smtClean="0"/>
              <a:t>возможностей каждому обучающемуся.</a:t>
            </a:r>
          </a:p>
          <a:p>
            <a:pPr marL="0" indent="0">
              <a:buNone/>
            </a:pPr>
            <a:r>
              <a:rPr lang="ru-RU" sz="2800" dirty="0" smtClean="0"/>
              <a:t>         </a:t>
            </a:r>
            <a:r>
              <a:rPr lang="ru-RU" sz="2800" dirty="0"/>
              <a:t>*</a:t>
            </a:r>
            <a:r>
              <a:rPr lang="ru-RU" sz="2800" dirty="0" smtClean="0"/>
              <a:t>Совершенствовать систему </a:t>
            </a:r>
            <a:r>
              <a:rPr lang="ru-RU" sz="2800" dirty="0"/>
              <a:t>внутреннего мониторинга качества образования, систему </a:t>
            </a:r>
            <a:r>
              <a:rPr lang="ru-RU" sz="2800" dirty="0" err="1"/>
              <a:t>внутришкольного</a:t>
            </a:r>
            <a:r>
              <a:rPr lang="ru-RU" sz="2800" dirty="0"/>
              <a:t> контроля в условиях ФГОС.                                           </a:t>
            </a:r>
          </a:p>
          <a:p>
            <a:pPr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29364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ru-RU" sz="2000" dirty="0" smtClean="0"/>
              <a:t>*Создать  </a:t>
            </a:r>
            <a:r>
              <a:rPr lang="ru-RU" sz="2000" dirty="0"/>
              <a:t>условия  для  формирования  достойной  жизненной  перспективы для каждого ученика и успешной социализации, максимально возможной самореализации в социально  позитивных  видах  деятельности.  </a:t>
            </a:r>
          </a:p>
          <a:p>
            <a:pPr marL="457200" lvl="1" indent="0">
              <a:buNone/>
            </a:pPr>
            <a:r>
              <a:rPr lang="ru-RU" sz="2000" dirty="0" smtClean="0"/>
              <a:t>*Повысить  </a:t>
            </a:r>
            <a:r>
              <a:rPr lang="ru-RU" sz="2000" dirty="0"/>
              <a:t>уровень  исследовательской, инновационной и проектной деятельности  обучающихся. </a:t>
            </a:r>
          </a:p>
          <a:p>
            <a:pPr marL="457200" lvl="1" indent="0">
              <a:buNone/>
            </a:pPr>
            <a:r>
              <a:rPr lang="ru-RU" sz="2000" dirty="0" smtClean="0"/>
              <a:t>*Предупреждать  </a:t>
            </a:r>
            <a:r>
              <a:rPr lang="ru-RU" sz="2000" dirty="0"/>
              <a:t>наиболее серьёзные угрозы  осуществления  прав детей, своевременно выявлять нарушения прав ребёнка, организовать профилактическую помощь семье и ребёнку, обеспечить адресную поддержку семей с детьми, </a:t>
            </a:r>
            <a:r>
              <a:rPr lang="ru-RU" sz="2000" dirty="0" smtClean="0"/>
              <a:t>оказавшимися </a:t>
            </a:r>
            <a:r>
              <a:rPr lang="ru-RU" sz="2000" dirty="0"/>
              <a:t>в трудной жизненной ситуации, оказывать своевременно </a:t>
            </a:r>
            <a:r>
              <a:rPr lang="ru-RU" sz="2000" dirty="0" err="1"/>
              <a:t>психолого</a:t>
            </a:r>
            <a:r>
              <a:rPr lang="ru-RU" sz="2000" dirty="0"/>
              <a:t> -педагогическую  помощь детям  и  семьям,  находящимся  в  социально  опасном  положении.  </a:t>
            </a:r>
          </a:p>
          <a:p>
            <a:pPr marL="457200" lvl="1" indent="0">
              <a:buNone/>
            </a:pPr>
            <a:r>
              <a:rPr lang="ru-RU" sz="2000" dirty="0" smtClean="0"/>
              <a:t>*Создать </a:t>
            </a:r>
            <a:r>
              <a:rPr lang="ru-RU" sz="2000" dirty="0"/>
              <a:t>условия для дистанционного обучения школьников ( по необходимости), развития библиотечно-информационного центра в рамках школы. </a:t>
            </a:r>
          </a:p>
        </p:txBody>
      </p:sp>
    </p:spTree>
    <p:extLst>
      <p:ext uri="{BB962C8B-B14F-4D97-AF65-F5344CB8AC3E}">
        <p14:creationId xmlns:p14="http://schemas.microsoft.com/office/powerpoint/2010/main" xmlns="" val="27124496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/>
              <a:t>*Продолжить </a:t>
            </a:r>
            <a:r>
              <a:rPr lang="ru-RU" sz="1600" dirty="0"/>
              <a:t>работу по повышению качества успеваемости в 2022-2023 учебном </a:t>
            </a:r>
            <a:r>
              <a:rPr lang="ru-RU" sz="1600" dirty="0" smtClean="0"/>
              <a:t>году:  </a:t>
            </a:r>
            <a:endParaRPr lang="ru-RU" sz="1600" dirty="0"/>
          </a:p>
          <a:p>
            <a:pPr lvl="1"/>
            <a:r>
              <a:rPr lang="ru-RU" sz="1600" dirty="0"/>
              <a:t>Обеспечить </a:t>
            </a:r>
            <a:r>
              <a:rPr lang="ru-RU" sz="1600" dirty="0" smtClean="0"/>
              <a:t>определенную </a:t>
            </a:r>
            <a:r>
              <a:rPr lang="ru-RU" sz="1600" dirty="0"/>
              <a:t>работу с обучающимися, имеющими одну тройку.  </a:t>
            </a:r>
          </a:p>
          <a:p>
            <a:pPr lvl="1"/>
            <a:r>
              <a:rPr lang="ru-RU" sz="1600" dirty="0" smtClean="0"/>
              <a:t>Реализовывать </a:t>
            </a:r>
            <a:r>
              <a:rPr lang="ru-RU" sz="1600" dirty="0"/>
              <a:t>образовательный потенциал ученика. (Развитие индивидуальных возможностей ребёнка, создание адаптирующих условий, особая организация учебного процесса, способствующая созданию и реализации индивидуальной образовательной траектории школьника).  </a:t>
            </a:r>
          </a:p>
          <a:p>
            <a:pPr lvl="1"/>
            <a:r>
              <a:rPr lang="ru-RU" sz="1600" dirty="0" smtClean="0"/>
              <a:t>Продолжить </a:t>
            </a:r>
            <a:r>
              <a:rPr lang="ru-RU" sz="1600" dirty="0"/>
              <a:t>работу по преемственности на первой и второй ступенях обучения. </a:t>
            </a:r>
          </a:p>
          <a:p>
            <a:pPr lvl="1"/>
            <a:r>
              <a:rPr lang="ru-RU" sz="1600" dirty="0"/>
              <a:t>Учителям-предметникам и классным руководителям использовать в работе </a:t>
            </a:r>
            <a:r>
              <a:rPr lang="ru-RU" sz="1600" dirty="0" smtClean="0"/>
              <a:t>методы </a:t>
            </a:r>
            <a:r>
              <a:rPr lang="ru-RU" sz="1600" dirty="0"/>
              <a:t>и способы для улучшения качества обучения. </a:t>
            </a:r>
          </a:p>
          <a:p>
            <a:pPr lvl="1"/>
            <a:r>
              <a:rPr lang="ru-RU" sz="1600" dirty="0"/>
              <a:t>Взять на контроль </a:t>
            </a:r>
            <a:r>
              <a:rPr lang="ru-RU" sz="1600" dirty="0" smtClean="0"/>
              <a:t>, </a:t>
            </a:r>
            <a:r>
              <a:rPr lang="ru-RU" sz="1600" dirty="0"/>
              <a:t>отслеживать </a:t>
            </a:r>
            <a:r>
              <a:rPr lang="ru-RU" sz="1600" dirty="0" smtClean="0"/>
              <a:t>успеваемость классов, используя мониторинговые исследования качества знаний  </a:t>
            </a:r>
            <a:r>
              <a:rPr lang="ru-RU" sz="1600" dirty="0"/>
              <a:t>в </a:t>
            </a:r>
            <a:r>
              <a:rPr lang="ru-RU" sz="1600" dirty="0" smtClean="0"/>
              <a:t>динамике</a:t>
            </a:r>
            <a:r>
              <a:rPr lang="ru-RU" sz="1600" dirty="0"/>
              <a:t> </a:t>
            </a:r>
            <a:r>
              <a:rPr lang="ru-RU" sz="1600" dirty="0" smtClean="0"/>
              <a:t>:</a:t>
            </a:r>
          </a:p>
          <a:p>
            <a:pPr marL="457200" lvl="1" indent="0">
              <a:buNone/>
            </a:pPr>
            <a:r>
              <a:rPr lang="ru-RU" sz="1600" dirty="0" smtClean="0"/>
              <a:t>7б класс-39%</a:t>
            </a:r>
          </a:p>
          <a:p>
            <a:pPr marL="457200" lvl="1" indent="0">
              <a:buNone/>
            </a:pPr>
            <a:r>
              <a:rPr lang="ru-RU" sz="1600" dirty="0" smtClean="0"/>
              <a:t>8б класс-33%</a:t>
            </a:r>
          </a:p>
          <a:p>
            <a:pPr marL="457200" lvl="1" indent="0">
              <a:buNone/>
            </a:pPr>
            <a:r>
              <a:rPr lang="ru-RU" sz="1600" dirty="0" smtClean="0"/>
              <a:t>8г класс-32%</a:t>
            </a:r>
          </a:p>
          <a:p>
            <a:pPr marL="457200" lvl="1" indent="0">
              <a:buNone/>
            </a:pPr>
            <a:r>
              <a:rPr lang="ru-RU" sz="1600" dirty="0" smtClean="0"/>
              <a:t>9в класс-37%</a:t>
            </a:r>
          </a:p>
          <a:p>
            <a:pPr lvl="1"/>
            <a:endParaRPr lang="ru-RU" sz="1600" dirty="0" smtClean="0"/>
          </a:p>
          <a:p>
            <a:pPr lvl="1"/>
            <a:endParaRPr lang="ru-RU" sz="1600" dirty="0"/>
          </a:p>
          <a:p>
            <a:pPr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9946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954591"/>
          </a:xfrm>
        </p:spPr>
        <p:txBody>
          <a:bodyPr/>
          <a:lstStyle/>
          <a:p>
            <a:r>
              <a:rPr lang="ru-RU" sz="2400" dirty="0"/>
              <a:t>- внедрение инновационных образовательных технологий и принципов организации учебного процесса в практику деятельности общеобразовательного учреждения с использованием современных информационных технологий;</a:t>
            </a:r>
          </a:p>
          <a:p>
            <a:r>
              <a:rPr lang="ru-RU" sz="2400" dirty="0"/>
              <a:t>- обеспечение интеллектуального развития детей путём участия в конкурсах, смотрах, спортивных соревнованиях;</a:t>
            </a:r>
          </a:p>
          <a:p>
            <a:r>
              <a:rPr lang="ru-RU" sz="2400" dirty="0"/>
              <a:t>- конкретная помощь обучающемуся со стороны педагогического коллектива в правильном выборе дальнейшего образования.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Кадровое обеспечение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9144000" cy="2928934"/>
          </a:xfrm>
          <a:ln>
            <a:solidFill>
              <a:schemeClr val="bg1"/>
            </a:solidFill>
          </a:ln>
        </p:spPr>
        <p:txBody>
          <a:bodyPr/>
          <a:lstStyle/>
          <a:p>
            <a:pPr algn="ctr">
              <a:buSzPct val="150000"/>
              <a:buNone/>
            </a:pPr>
            <a:r>
              <a:rPr lang="uk-U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 </a:t>
            </a:r>
            <a:r>
              <a:rPr lang="uk-UA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школе</a:t>
            </a:r>
            <a:r>
              <a:rPr lang="uk-U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– 64 учителя,  </a:t>
            </a:r>
            <a:r>
              <a:rPr lang="uk-UA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</a:t>
            </a:r>
            <a:r>
              <a:rPr lang="uk-UA" sz="2400" dirty="0" err="1" smtClean="0">
                <a:solidFill>
                  <a:srgbClr val="FFFF00"/>
                </a:solidFill>
                <a:latin typeface="Comic Sans MS" pitchFamily="66" charset="0"/>
              </a:rPr>
              <a:t>з</a:t>
            </a:r>
            <a:r>
              <a:rPr lang="uk-UA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uk-UA" sz="2400" b="1" dirty="0" smtClean="0">
                <a:solidFill>
                  <a:srgbClr val="FFFF00"/>
                </a:solidFill>
                <a:latin typeface="Comic Sans MS" pitchFamily="66" charset="0"/>
              </a:rPr>
              <a:t>них: </a:t>
            </a:r>
          </a:p>
          <a:p>
            <a:pPr algn="just">
              <a:buSzPct val="150000"/>
              <a:buNone/>
            </a:pPr>
            <a:r>
              <a:rPr lang="uk-UA" sz="1800" dirty="0" smtClean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-   </a:t>
            </a:r>
            <a:r>
              <a:rPr lang="uk-UA" sz="2000" dirty="0" err="1" smtClean="0">
                <a:solidFill>
                  <a:srgbClr val="FF0000"/>
                </a:solidFill>
                <a:latin typeface="Comic Sans MS" pitchFamily="66" charset="0"/>
              </a:rPr>
              <a:t>учителей</a:t>
            </a: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000" dirty="0" err="1" smtClean="0">
                <a:solidFill>
                  <a:srgbClr val="FF0000"/>
                </a:solidFill>
                <a:latin typeface="Comic Sans MS" pitchFamily="66" charset="0"/>
              </a:rPr>
              <a:t>высшей</a:t>
            </a: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000" dirty="0" err="1" smtClean="0">
                <a:solidFill>
                  <a:srgbClr val="FF0000"/>
                </a:solidFill>
                <a:latin typeface="Comic Sans MS" pitchFamily="66" charset="0"/>
              </a:rPr>
              <a:t>категории</a:t>
            </a: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just">
              <a:buSzPct val="150000"/>
              <a:buNone/>
            </a:pPr>
            <a:r>
              <a:rPr lang="uk-UA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000" b="1" dirty="0" smtClean="0">
                <a:solidFill>
                  <a:srgbClr val="FF0000"/>
                </a:solidFill>
                <a:latin typeface="Comic Sans MS" pitchFamily="66" charset="0"/>
              </a:rPr>
              <a:t>       </a:t>
            </a:r>
            <a:r>
              <a:rPr lang="uk-UA" sz="2000" b="1" dirty="0" err="1" smtClean="0">
                <a:solidFill>
                  <a:srgbClr val="FF0000"/>
                </a:solidFill>
                <a:latin typeface="Comic Sans MS" pitchFamily="66" charset="0"/>
              </a:rPr>
              <a:t>из</a:t>
            </a:r>
            <a:r>
              <a:rPr lang="uk-UA" sz="2000" b="1" dirty="0" smtClean="0">
                <a:solidFill>
                  <a:srgbClr val="FF0000"/>
                </a:solidFill>
                <a:latin typeface="Comic Sans MS" pitchFamily="66" charset="0"/>
              </a:rPr>
              <a:t> них </a:t>
            </a:r>
            <a:r>
              <a:rPr lang="uk-UA" sz="2000" b="1" dirty="0" err="1" smtClean="0">
                <a:solidFill>
                  <a:srgbClr val="FF0000"/>
                </a:solidFill>
                <a:latin typeface="Comic Sans MS" pitchFamily="66" charset="0"/>
              </a:rPr>
              <a:t>имеют</a:t>
            </a:r>
            <a:r>
              <a:rPr lang="uk-UA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000" b="1" dirty="0" err="1" smtClean="0">
                <a:solidFill>
                  <a:srgbClr val="FF0000"/>
                </a:solidFill>
                <a:latin typeface="Comic Sans MS" pitchFamily="66" charset="0"/>
              </a:rPr>
              <a:t>звания</a:t>
            </a:r>
            <a:r>
              <a:rPr lang="uk-UA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000" b="1" dirty="0" smtClean="0">
                <a:solidFill>
                  <a:srgbClr val="FF0000"/>
                </a:solidFill>
                <a:latin typeface="Comic Sans MS" pitchFamily="66" charset="0"/>
              </a:rPr>
              <a:t>– 11-17% </a:t>
            </a:r>
          </a:p>
          <a:p>
            <a:pPr algn="just">
              <a:buSzPct val="150000"/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Comic Sans MS" pitchFamily="66" charset="0"/>
              </a:rPr>
              <a:t>       - </a:t>
            </a:r>
            <a:r>
              <a:rPr lang="uk-UA" sz="2000" b="1" dirty="0" err="1">
                <a:solidFill>
                  <a:srgbClr val="FF0000"/>
                </a:solidFill>
                <a:latin typeface="Comic Sans MS" pitchFamily="66" charset="0"/>
              </a:rPr>
              <a:t>в</a:t>
            </a:r>
            <a:r>
              <a:rPr lang="uk-UA" sz="2000" b="1" dirty="0" err="1" smtClean="0">
                <a:solidFill>
                  <a:srgbClr val="FF0000"/>
                </a:solidFill>
                <a:latin typeface="Comic Sans MS" pitchFamily="66" charset="0"/>
              </a:rPr>
              <a:t>ысшая</a:t>
            </a:r>
            <a:r>
              <a:rPr lang="uk-UA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000" b="1" dirty="0" err="1" smtClean="0">
                <a:solidFill>
                  <a:srgbClr val="FF0000"/>
                </a:solidFill>
                <a:latin typeface="Comic Sans MS" pitchFamily="66" charset="0"/>
              </a:rPr>
              <a:t>категория</a:t>
            </a:r>
            <a:r>
              <a:rPr lang="uk-UA" sz="2000" b="1" dirty="0" smtClean="0">
                <a:solidFill>
                  <a:srgbClr val="FF0000"/>
                </a:solidFill>
                <a:latin typeface="Comic Sans MS" pitchFamily="66" charset="0"/>
              </a:rPr>
              <a:t> – 33-51%</a:t>
            </a:r>
          </a:p>
          <a:p>
            <a:pPr algn="just">
              <a:buSzPct val="150000"/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Comic Sans MS" pitchFamily="66" charset="0"/>
              </a:rPr>
              <a:t>       - </a:t>
            </a:r>
            <a:r>
              <a:rPr lang="uk-UA" sz="2000" b="1" dirty="0" err="1">
                <a:solidFill>
                  <a:srgbClr val="FF0000"/>
                </a:solidFill>
                <a:latin typeface="Comic Sans MS" pitchFamily="66" charset="0"/>
              </a:rPr>
              <a:t>п</a:t>
            </a:r>
            <a:r>
              <a:rPr lang="uk-UA" sz="2000" b="1" dirty="0" err="1" smtClean="0">
                <a:solidFill>
                  <a:srgbClr val="FF0000"/>
                </a:solidFill>
                <a:latin typeface="Comic Sans MS" pitchFamily="66" charset="0"/>
              </a:rPr>
              <a:t>ервая</a:t>
            </a:r>
            <a:r>
              <a:rPr lang="uk-UA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000" b="1" dirty="0" err="1" smtClean="0">
                <a:solidFill>
                  <a:srgbClr val="FF0000"/>
                </a:solidFill>
                <a:latin typeface="Comic Sans MS" pitchFamily="66" charset="0"/>
              </a:rPr>
              <a:t>категория</a:t>
            </a:r>
            <a:r>
              <a:rPr lang="uk-UA" sz="2000" b="1" dirty="0" smtClean="0">
                <a:solidFill>
                  <a:srgbClr val="FF0000"/>
                </a:solidFill>
                <a:latin typeface="Comic Sans MS" pitchFamily="66" charset="0"/>
              </a:rPr>
              <a:t>  - 11-17%</a:t>
            </a:r>
          </a:p>
          <a:p>
            <a:pPr algn="just">
              <a:buSzPct val="150000"/>
              <a:buNone/>
            </a:pP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	    -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соответствие              </a:t>
            </a: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–  27-42%</a:t>
            </a:r>
          </a:p>
          <a:p>
            <a:pPr algn="just">
              <a:buSzPct val="150000"/>
              <a:buNone/>
            </a:pP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       - без </a:t>
            </a:r>
            <a:r>
              <a:rPr lang="uk-UA" sz="2000" dirty="0" err="1" smtClean="0">
                <a:solidFill>
                  <a:srgbClr val="FF0000"/>
                </a:solidFill>
                <a:latin typeface="Comic Sans MS" pitchFamily="66" charset="0"/>
              </a:rPr>
              <a:t>категории</a:t>
            </a: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              - 4</a:t>
            </a:r>
          </a:p>
          <a:p>
            <a:pPr algn="just">
              <a:buSzPct val="150000"/>
              <a:buNone/>
            </a:pP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      -</a:t>
            </a:r>
            <a:r>
              <a:rPr lang="uk-UA" sz="2000" dirty="0" err="1" smtClean="0">
                <a:solidFill>
                  <a:srgbClr val="FF0000"/>
                </a:solidFill>
                <a:latin typeface="Comic Sans MS" pitchFamily="66" charset="0"/>
              </a:rPr>
              <a:t>молодые</a:t>
            </a: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000" dirty="0" err="1" smtClean="0">
                <a:solidFill>
                  <a:srgbClr val="FF0000"/>
                </a:solidFill>
                <a:latin typeface="Comic Sans MS" pitchFamily="66" charset="0"/>
              </a:rPr>
              <a:t>специалисты</a:t>
            </a: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 – 2;</a:t>
            </a:r>
          </a:p>
          <a:p>
            <a:pPr algn="just">
              <a:buSzPct val="150000"/>
              <a:buNone/>
            </a:pP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                     </a:t>
            </a:r>
          </a:p>
          <a:p>
            <a:pPr algn="just">
              <a:buSzPct val="150000"/>
              <a:buFontTx/>
              <a:buChar char="-"/>
            </a:pPr>
            <a:endParaRPr lang="uk-UA" sz="20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7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/>
          <a:lstStyle/>
          <a:p>
            <a:r>
              <a:rPr lang="ru-RU" sz="2400" b="1" dirty="0" smtClean="0"/>
              <a:t>По предметам:</a:t>
            </a:r>
          </a:p>
          <a:p>
            <a:r>
              <a:rPr lang="ru-RU" sz="2400" dirty="0" smtClean="0"/>
              <a:t>Начальная школа – 15 чел	ИЗО - 1</a:t>
            </a:r>
          </a:p>
          <a:p>
            <a:r>
              <a:rPr lang="ru-RU" sz="2400" dirty="0" smtClean="0"/>
              <a:t>Осетинский язык – 11		Музыка - 2</a:t>
            </a:r>
          </a:p>
          <a:p>
            <a:r>
              <a:rPr lang="ru-RU" sz="2400" dirty="0" smtClean="0"/>
              <a:t>Русский язык – 7 чел		ОБЖ - 1</a:t>
            </a:r>
          </a:p>
          <a:p>
            <a:r>
              <a:rPr lang="ru-RU" sz="2400" dirty="0" smtClean="0"/>
              <a:t>Английский язык -  11		Физкультура - 3</a:t>
            </a:r>
          </a:p>
          <a:p>
            <a:r>
              <a:rPr lang="ru-RU" sz="2400" dirty="0" smtClean="0"/>
              <a:t>Математика – 5</a:t>
            </a:r>
          </a:p>
          <a:p>
            <a:r>
              <a:rPr lang="ru-RU" sz="2400" dirty="0" smtClean="0"/>
              <a:t>Физика – 2</a:t>
            </a:r>
          </a:p>
          <a:p>
            <a:r>
              <a:rPr lang="ru-RU" sz="2400" dirty="0" smtClean="0"/>
              <a:t>Химия – 1</a:t>
            </a:r>
          </a:p>
          <a:p>
            <a:r>
              <a:rPr lang="ru-RU" sz="2400" dirty="0" smtClean="0"/>
              <a:t>История – 3</a:t>
            </a:r>
          </a:p>
          <a:p>
            <a:r>
              <a:rPr lang="ru-RU" sz="2400" dirty="0" smtClean="0"/>
              <a:t>География – 2</a:t>
            </a:r>
          </a:p>
          <a:p>
            <a:r>
              <a:rPr lang="ru-RU" sz="2400" dirty="0" smtClean="0"/>
              <a:t>Информатика - 2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443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Контингент обучающихся.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В 2021 - 2022 учебном году школа работала в режиме 5, 6-дневной учебной недели. В школе обучалось 1087  учащихся в 1-11 классах. Контингент обучающихся в школе стабильный. Движение учащихся происходит по объективным причинам и не вносит </a:t>
            </a:r>
            <a:r>
              <a:rPr lang="ru-RU" sz="2400" dirty="0" smtClean="0"/>
              <a:t>дестабилизацию </a:t>
            </a:r>
            <a:r>
              <a:rPr lang="ru-RU" sz="2400" dirty="0"/>
              <a:t>в процесс развития школы. </a:t>
            </a:r>
          </a:p>
          <a:p>
            <a:r>
              <a:rPr lang="ru-RU" sz="2400" dirty="0"/>
              <a:t>Следует отметить, что происходит снижение обучающихся  на 3 уровне обучения. Это объясняется тем, что после 9 </a:t>
            </a:r>
            <a:r>
              <a:rPr lang="ru-RU" sz="2400" dirty="0" smtClean="0"/>
              <a:t>класса </a:t>
            </a:r>
            <a:r>
              <a:rPr lang="ru-RU" sz="2400" dirty="0"/>
              <a:t>большая часть обучающихся поступают в </a:t>
            </a:r>
            <a:r>
              <a:rPr lang="ru-RU" sz="2400" dirty="0" err="1" smtClean="0"/>
              <a:t>ССУЗы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163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8579" y="1617212"/>
            <a:ext cx="4318825" cy="4027360"/>
            <a:chOff x="582728" y="1057655"/>
            <a:chExt cx="5758434" cy="5369814"/>
          </a:xfrm>
        </p:grpSpPr>
        <p:sp>
          <p:nvSpPr>
            <p:cNvPr id="3" name="object 3"/>
            <p:cNvSpPr/>
            <p:nvPr/>
          </p:nvSpPr>
          <p:spPr>
            <a:xfrm>
              <a:off x="6091427" y="3429000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3" y="0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2728" y="1057655"/>
              <a:ext cx="5758434" cy="536981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251014" y="518511"/>
            <a:ext cx="3871913" cy="795891"/>
          </a:xfrm>
          <a:prstGeom prst="rect">
            <a:avLst/>
          </a:prstGeom>
        </p:spPr>
        <p:txBody>
          <a:bodyPr vert="horz" wrap="square" lIns="0" tIns="26194" rIns="0" bIns="0" rtlCol="0">
            <a:spAutoFit/>
          </a:bodyPr>
          <a:lstStyle/>
          <a:p>
            <a:pPr marL="9525" marR="3810" indent="437674">
              <a:lnSpc>
                <a:spcPts val="1995"/>
              </a:lnSpc>
              <a:spcBef>
                <a:spcPts val="206"/>
              </a:spcBef>
            </a:pPr>
            <a:r>
              <a:rPr sz="1725" b="1" dirty="0" err="1" smtClean="0">
                <a:latin typeface="Times New Roman"/>
                <a:cs typeface="Times New Roman"/>
              </a:rPr>
              <a:t>Численность</a:t>
            </a:r>
            <a:r>
              <a:rPr sz="1725" b="1" spc="-30" dirty="0" smtClean="0">
                <a:latin typeface="Times New Roman"/>
                <a:cs typeface="Times New Roman"/>
              </a:rPr>
              <a:t> </a:t>
            </a:r>
            <a:r>
              <a:rPr sz="1725" b="1" spc="-8" dirty="0">
                <a:latin typeface="Times New Roman"/>
                <a:cs typeface="Times New Roman"/>
              </a:rPr>
              <a:t>обучающихся, </a:t>
            </a:r>
            <a:r>
              <a:rPr sz="1725" b="1" dirty="0">
                <a:latin typeface="Times New Roman"/>
                <a:cs typeface="Times New Roman"/>
              </a:rPr>
              <a:t>осваивавших</a:t>
            </a:r>
            <a:r>
              <a:rPr sz="1725" b="1" spc="-41" dirty="0">
                <a:latin typeface="Times New Roman"/>
                <a:cs typeface="Times New Roman"/>
              </a:rPr>
              <a:t> </a:t>
            </a:r>
            <a:r>
              <a:rPr sz="1725" b="1" dirty="0">
                <a:latin typeface="Times New Roman"/>
                <a:cs typeface="Times New Roman"/>
              </a:rPr>
              <a:t>в</a:t>
            </a:r>
            <a:r>
              <a:rPr sz="1725" b="1" spc="-4" dirty="0">
                <a:latin typeface="Times New Roman"/>
                <a:cs typeface="Times New Roman"/>
              </a:rPr>
              <a:t> </a:t>
            </a:r>
            <a:r>
              <a:rPr sz="1725" b="1" dirty="0">
                <a:latin typeface="Times New Roman"/>
                <a:cs typeface="Times New Roman"/>
              </a:rPr>
              <a:t>202</a:t>
            </a:r>
            <a:r>
              <a:rPr lang="ru-RU" sz="1725" b="1" dirty="0">
                <a:latin typeface="Times New Roman"/>
                <a:cs typeface="Times New Roman"/>
              </a:rPr>
              <a:t>1 -2</a:t>
            </a:r>
            <a:r>
              <a:rPr sz="1725" b="1" dirty="0">
                <a:latin typeface="Times New Roman"/>
                <a:cs typeface="Times New Roman"/>
              </a:rPr>
              <a:t>02</a:t>
            </a:r>
            <a:r>
              <a:rPr lang="ru-RU" sz="1725" b="1" dirty="0">
                <a:latin typeface="Times New Roman"/>
                <a:cs typeface="Times New Roman"/>
              </a:rPr>
              <a:t>2</a:t>
            </a:r>
            <a:r>
              <a:rPr sz="1725" b="1" spc="-23" dirty="0">
                <a:latin typeface="Times New Roman"/>
                <a:cs typeface="Times New Roman"/>
              </a:rPr>
              <a:t> </a:t>
            </a:r>
            <a:r>
              <a:rPr sz="1725" b="1" dirty="0" err="1">
                <a:latin typeface="Times New Roman"/>
                <a:cs typeface="Times New Roman"/>
              </a:rPr>
              <a:t>учебном</a:t>
            </a:r>
            <a:r>
              <a:rPr sz="1725" b="1" spc="-26" dirty="0">
                <a:latin typeface="Times New Roman"/>
                <a:cs typeface="Times New Roman"/>
              </a:rPr>
              <a:t> </a:t>
            </a:r>
            <a:r>
              <a:rPr sz="1725" b="1" spc="-15" dirty="0" err="1" smtClean="0">
                <a:latin typeface="Times New Roman"/>
                <a:cs typeface="Times New Roman"/>
              </a:rPr>
              <a:t>году</a:t>
            </a:r>
            <a:r>
              <a:rPr lang="ru-RU" sz="1725" dirty="0">
                <a:latin typeface="Times New Roman"/>
                <a:cs typeface="Times New Roman"/>
              </a:rPr>
              <a:t> </a:t>
            </a:r>
            <a:r>
              <a:rPr sz="1725" b="1" spc="-8" dirty="0" err="1" smtClean="0">
                <a:latin typeface="Times New Roman"/>
                <a:cs typeface="Times New Roman"/>
              </a:rPr>
              <a:t>образовательные</a:t>
            </a:r>
            <a:r>
              <a:rPr sz="1725" b="1" spc="-38" dirty="0" smtClean="0">
                <a:latin typeface="Times New Roman"/>
                <a:cs typeface="Times New Roman"/>
              </a:rPr>
              <a:t> </a:t>
            </a:r>
            <a:r>
              <a:rPr sz="1725" b="1" spc="-8" dirty="0">
                <a:latin typeface="Times New Roman"/>
                <a:cs typeface="Times New Roman"/>
              </a:rPr>
              <a:t>программы</a:t>
            </a:r>
            <a:endParaRPr sz="1725" dirty="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92283" y="2206942"/>
            <a:ext cx="831533" cy="483870"/>
            <a:chOff x="5056378" y="1799589"/>
            <a:chExt cx="1108710" cy="645160"/>
          </a:xfrm>
        </p:grpSpPr>
        <p:sp>
          <p:nvSpPr>
            <p:cNvPr id="7" name="object 7"/>
            <p:cNvSpPr/>
            <p:nvPr/>
          </p:nvSpPr>
          <p:spPr>
            <a:xfrm>
              <a:off x="5062728" y="1805939"/>
              <a:ext cx="1096010" cy="632460"/>
            </a:xfrm>
            <a:custGeom>
              <a:avLst/>
              <a:gdLst/>
              <a:ahLst/>
              <a:cxnLst/>
              <a:rect l="l" t="t" r="r" b="b"/>
              <a:pathLst>
                <a:path w="1096010" h="632460">
                  <a:moveTo>
                    <a:pt x="547877" y="0"/>
                  </a:moveTo>
                  <a:lnTo>
                    <a:pt x="488170" y="1855"/>
                  </a:lnTo>
                  <a:lnTo>
                    <a:pt x="430328" y="7294"/>
                  </a:lnTo>
                  <a:lnTo>
                    <a:pt x="374684" y="16123"/>
                  </a:lnTo>
                  <a:lnTo>
                    <a:pt x="321573" y="28149"/>
                  </a:lnTo>
                  <a:lnTo>
                    <a:pt x="271328" y="43180"/>
                  </a:lnTo>
                  <a:lnTo>
                    <a:pt x="224284" y="61020"/>
                  </a:lnTo>
                  <a:lnTo>
                    <a:pt x="180773" y="81479"/>
                  </a:lnTo>
                  <a:lnTo>
                    <a:pt x="141132" y="104363"/>
                  </a:lnTo>
                  <a:lnTo>
                    <a:pt x="105692" y="129479"/>
                  </a:lnTo>
                  <a:lnTo>
                    <a:pt x="74788" y="156633"/>
                  </a:lnTo>
                  <a:lnTo>
                    <a:pt x="48755" y="185633"/>
                  </a:lnTo>
                  <a:lnTo>
                    <a:pt x="12634" y="248398"/>
                  </a:lnTo>
                  <a:lnTo>
                    <a:pt x="0" y="316230"/>
                  </a:lnTo>
                  <a:lnTo>
                    <a:pt x="3214" y="350682"/>
                  </a:lnTo>
                  <a:lnTo>
                    <a:pt x="27925" y="416173"/>
                  </a:lnTo>
                  <a:lnTo>
                    <a:pt x="74788" y="475826"/>
                  </a:lnTo>
                  <a:lnTo>
                    <a:pt x="105692" y="502980"/>
                  </a:lnTo>
                  <a:lnTo>
                    <a:pt x="141132" y="528096"/>
                  </a:lnTo>
                  <a:lnTo>
                    <a:pt x="180773" y="550980"/>
                  </a:lnTo>
                  <a:lnTo>
                    <a:pt x="224284" y="571439"/>
                  </a:lnTo>
                  <a:lnTo>
                    <a:pt x="271328" y="589279"/>
                  </a:lnTo>
                  <a:lnTo>
                    <a:pt x="321573" y="604310"/>
                  </a:lnTo>
                  <a:lnTo>
                    <a:pt x="374684" y="616336"/>
                  </a:lnTo>
                  <a:lnTo>
                    <a:pt x="430328" y="625165"/>
                  </a:lnTo>
                  <a:lnTo>
                    <a:pt x="488170" y="630604"/>
                  </a:lnTo>
                  <a:lnTo>
                    <a:pt x="547877" y="632460"/>
                  </a:lnTo>
                  <a:lnTo>
                    <a:pt x="607585" y="630604"/>
                  </a:lnTo>
                  <a:lnTo>
                    <a:pt x="665427" y="625165"/>
                  </a:lnTo>
                  <a:lnTo>
                    <a:pt x="721071" y="616336"/>
                  </a:lnTo>
                  <a:lnTo>
                    <a:pt x="774182" y="604310"/>
                  </a:lnTo>
                  <a:lnTo>
                    <a:pt x="824427" y="589279"/>
                  </a:lnTo>
                  <a:lnTo>
                    <a:pt x="871471" y="571439"/>
                  </a:lnTo>
                  <a:lnTo>
                    <a:pt x="914982" y="550980"/>
                  </a:lnTo>
                  <a:lnTo>
                    <a:pt x="954623" y="528096"/>
                  </a:lnTo>
                  <a:lnTo>
                    <a:pt x="990063" y="502980"/>
                  </a:lnTo>
                  <a:lnTo>
                    <a:pt x="1020967" y="475826"/>
                  </a:lnTo>
                  <a:lnTo>
                    <a:pt x="1047000" y="446826"/>
                  </a:lnTo>
                  <a:lnTo>
                    <a:pt x="1083121" y="384061"/>
                  </a:lnTo>
                  <a:lnTo>
                    <a:pt x="1095756" y="316230"/>
                  </a:lnTo>
                  <a:lnTo>
                    <a:pt x="1092541" y="281777"/>
                  </a:lnTo>
                  <a:lnTo>
                    <a:pt x="1067830" y="216286"/>
                  </a:lnTo>
                  <a:lnTo>
                    <a:pt x="1020967" y="156633"/>
                  </a:lnTo>
                  <a:lnTo>
                    <a:pt x="990063" y="129479"/>
                  </a:lnTo>
                  <a:lnTo>
                    <a:pt x="954623" y="104363"/>
                  </a:lnTo>
                  <a:lnTo>
                    <a:pt x="914982" y="81479"/>
                  </a:lnTo>
                  <a:lnTo>
                    <a:pt x="871471" y="61020"/>
                  </a:lnTo>
                  <a:lnTo>
                    <a:pt x="824427" y="43180"/>
                  </a:lnTo>
                  <a:lnTo>
                    <a:pt x="774182" y="28149"/>
                  </a:lnTo>
                  <a:lnTo>
                    <a:pt x="721071" y="16123"/>
                  </a:lnTo>
                  <a:lnTo>
                    <a:pt x="665427" y="7294"/>
                  </a:lnTo>
                  <a:lnTo>
                    <a:pt x="607585" y="1855"/>
                  </a:lnTo>
                  <a:lnTo>
                    <a:pt x="547877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62728" y="1805939"/>
              <a:ext cx="1096010" cy="632460"/>
            </a:xfrm>
            <a:custGeom>
              <a:avLst/>
              <a:gdLst/>
              <a:ahLst/>
              <a:cxnLst/>
              <a:rect l="l" t="t" r="r" b="b"/>
              <a:pathLst>
                <a:path w="1096010" h="632460">
                  <a:moveTo>
                    <a:pt x="0" y="316230"/>
                  </a:moveTo>
                  <a:lnTo>
                    <a:pt x="12634" y="248398"/>
                  </a:lnTo>
                  <a:lnTo>
                    <a:pt x="48755" y="185633"/>
                  </a:lnTo>
                  <a:lnTo>
                    <a:pt x="74788" y="156633"/>
                  </a:lnTo>
                  <a:lnTo>
                    <a:pt x="105692" y="129479"/>
                  </a:lnTo>
                  <a:lnTo>
                    <a:pt x="141132" y="104363"/>
                  </a:lnTo>
                  <a:lnTo>
                    <a:pt x="180773" y="81479"/>
                  </a:lnTo>
                  <a:lnTo>
                    <a:pt x="224284" y="61020"/>
                  </a:lnTo>
                  <a:lnTo>
                    <a:pt x="271328" y="43180"/>
                  </a:lnTo>
                  <a:lnTo>
                    <a:pt x="321573" y="28149"/>
                  </a:lnTo>
                  <a:lnTo>
                    <a:pt x="374684" y="16123"/>
                  </a:lnTo>
                  <a:lnTo>
                    <a:pt x="430328" y="7294"/>
                  </a:lnTo>
                  <a:lnTo>
                    <a:pt x="488170" y="1855"/>
                  </a:lnTo>
                  <a:lnTo>
                    <a:pt x="547877" y="0"/>
                  </a:lnTo>
                  <a:lnTo>
                    <a:pt x="607585" y="1855"/>
                  </a:lnTo>
                  <a:lnTo>
                    <a:pt x="665427" y="7294"/>
                  </a:lnTo>
                  <a:lnTo>
                    <a:pt x="721071" y="16123"/>
                  </a:lnTo>
                  <a:lnTo>
                    <a:pt x="774182" y="28149"/>
                  </a:lnTo>
                  <a:lnTo>
                    <a:pt x="824427" y="43180"/>
                  </a:lnTo>
                  <a:lnTo>
                    <a:pt x="871471" y="61020"/>
                  </a:lnTo>
                  <a:lnTo>
                    <a:pt x="914982" y="81479"/>
                  </a:lnTo>
                  <a:lnTo>
                    <a:pt x="954623" y="104363"/>
                  </a:lnTo>
                  <a:lnTo>
                    <a:pt x="990063" y="129479"/>
                  </a:lnTo>
                  <a:lnTo>
                    <a:pt x="1020967" y="156633"/>
                  </a:lnTo>
                  <a:lnTo>
                    <a:pt x="1047000" y="185633"/>
                  </a:lnTo>
                  <a:lnTo>
                    <a:pt x="1083121" y="248398"/>
                  </a:lnTo>
                  <a:lnTo>
                    <a:pt x="1095756" y="316230"/>
                  </a:lnTo>
                  <a:lnTo>
                    <a:pt x="1092541" y="350682"/>
                  </a:lnTo>
                  <a:lnTo>
                    <a:pt x="1067830" y="416173"/>
                  </a:lnTo>
                  <a:lnTo>
                    <a:pt x="1020967" y="475826"/>
                  </a:lnTo>
                  <a:lnTo>
                    <a:pt x="990063" y="502980"/>
                  </a:lnTo>
                  <a:lnTo>
                    <a:pt x="954623" y="528096"/>
                  </a:lnTo>
                  <a:lnTo>
                    <a:pt x="914982" y="550980"/>
                  </a:lnTo>
                  <a:lnTo>
                    <a:pt x="871471" y="571439"/>
                  </a:lnTo>
                  <a:lnTo>
                    <a:pt x="824427" y="589279"/>
                  </a:lnTo>
                  <a:lnTo>
                    <a:pt x="774182" y="604310"/>
                  </a:lnTo>
                  <a:lnTo>
                    <a:pt x="721071" y="616336"/>
                  </a:lnTo>
                  <a:lnTo>
                    <a:pt x="665427" y="625165"/>
                  </a:lnTo>
                  <a:lnTo>
                    <a:pt x="607585" y="630604"/>
                  </a:lnTo>
                  <a:lnTo>
                    <a:pt x="547877" y="632460"/>
                  </a:lnTo>
                  <a:lnTo>
                    <a:pt x="488170" y="630604"/>
                  </a:lnTo>
                  <a:lnTo>
                    <a:pt x="430328" y="625165"/>
                  </a:lnTo>
                  <a:lnTo>
                    <a:pt x="374684" y="616336"/>
                  </a:lnTo>
                  <a:lnTo>
                    <a:pt x="321573" y="604310"/>
                  </a:lnTo>
                  <a:lnTo>
                    <a:pt x="271328" y="589279"/>
                  </a:lnTo>
                  <a:lnTo>
                    <a:pt x="224284" y="571439"/>
                  </a:lnTo>
                  <a:lnTo>
                    <a:pt x="180773" y="550980"/>
                  </a:lnTo>
                  <a:lnTo>
                    <a:pt x="141132" y="528096"/>
                  </a:lnTo>
                  <a:lnTo>
                    <a:pt x="105692" y="502980"/>
                  </a:lnTo>
                  <a:lnTo>
                    <a:pt x="74788" y="475826"/>
                  </a:lnTo>
                  <a:lnTo>
                    <a:pt x="48755" y="446826"/>
                  </a:lnTo>
                  <a:lnTo>
                    <a:pt x="12634" y="384061"/>
                  </a:lnTo>
                  <a:lnTo>
                    <a:pt x="0" y="31623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55692" y="1897379"/>
              <a:ext cx="930401" cy="448056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977734" y="2299335"/>
            <a:ext cx="463868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spc="-19" dirty="0">
                <a:latin typeface="Times New Roman"/>
                <a:cs typeface="Times New Roman"/>
              </a:rPr>
              <a:t>НОО</a:t>
            </a:r>
            <a:endParaRPr sz="15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77583" y="2131504"/>
            <a:ext cx="832485" cy="468154"/>
            <a:chOff x="636777" y="1699005"/>
            <a:chExt cx="1109980" cy="624205"/>
          </a:xfrm>
        </p:grpSpPr>
        <p:sp>
          <p:nvSpPr>
            <p:cNvPr id="12" name="object 12"/>
            <p:cNvSpPr/>
            <p:nvPr/>
          </p:nvSpPr>
          <p:spPr>
            <a:xfrm>
              <a:off x="643127" y="1705355"/>
              <a:ext cx="1097280" cy="611505"/>
            </a:xfrm>
            <a:custGeom>
              <a:avLst/>
              <a:gdLst/>
              <a:ahLst/>
              <a:cxnLst/>
              <a:rect l="l" t="t" r="r" b="b"/>
              <a:pathLst>
                <a:path w="1097280" h="611505">
                  <a:moveTo>
                    <a:pt x="548640" y="0"/>
                  </a:moveTo>
                  <a:lnTo>
                    <a:pt x="488858" y="1792"/>
                  </a:lnTo>
                  <a:lnTo>
                    <a:pt x="430942" y="7046"/>
                  </a:lnTo>
                  <a:lnTo>
                    <a:pt x="375225" y="15575"/>
                  </a:lnTo>
                  <a:lnTo>
                    <a:pt x="322043" y="27192"/>
                  </a:lnTo>
                  <a:lnTo>
                    <a:pt x="271729" y="41712"/>
                  </a:lnTo>
                  <a:lnTo>
                    <a:pt x="224618" y="58948"/>
                  </a:lnTo>
                  <a:lnTo>
                    <a:pt x="181046" y="78714"/>
                  </a:lnTo>
                  <a:lnTo>
                    <a:pt x="141346" y="100823"/>
                  </a:lnTo>
                  <a:lnTo>
                    <a:pt x="105854" y="125089"/>
                  </a:lnTo>
                  <a:lnTo>
                    <a:pt x="74904" y="151327"/>
                  </a:lnTo>
                  <a:lnTo>
                    <a:pt x="48831" y="179349"/>
                  </a:lnTo>
                  <a:lnTo>
                    <a:pt x="12654" y="240004"/>
                  </a:lnTo>
                  <a:lnTo>
                    <a:pt x="0" y="305562"/>
                  </a:lnTo>
                  <a:lnTo>
                    <a:pt x="3219" y="338860"/>
                  </a:lnTo>
                  <a:lnTo>
                    <a:pt x="27969" y="402153"/>
                  </a:lnTo>
                  <a:lnTo>
                    <a:pt x="74904" y="459796"/>
                  </a:lnTo>
                  <a:lnTo>
                    <a:pt x="105854" y="486034"/>
                  </a:lnTo>
                  <a:lnTo>
                    <a:pt x="141346" y="510300"/>
                  </a:lnTo>
                  <a:lnTo>
                    <a:pt x="181046" y="532409"/>
                  </a:lnTo>
                  <a:lnTo>
                    <a:pt x="224618" y="552175"/>
                  </a:lnTo>
                  <a:lnTo>
                    <a:pt x="271729" y="569411"/>
                  </a:lnTo>
                  <a:lnTo>
                    <a:pt x="322043" y="583931"/>
                  </a:lnTo>
                  <a:lnTo>
                    <a:pt x="375225" y="595548"/>
                  </a:lnTo>
                  <a:lnTo>
                    <a:pt x="430942" y="604077"/>
                  </a:lnTo>
                  <a:lnTo>
                    <a:pt x="488858" y="609331"/>
                  </a:lnTo>
                  <a:lnTo>
                    <a:pt x="548640" y="611124"/>
                  </a:lnTo>
                  <a:lnTo>
                    <a:pt x="608423" y="609331"/>
                  </a:lnTo>
                  <a:lnTo>
                    <a:pt x="666341" y="604077"/>
                  </a:lnTo>
                  <a:lnTo>
                    <a:pt x="722059" y="595548"/>
                  </a:lnTo>
                  <a:lnTo>
                    <a:pt x="775242" y="583931"/>
                  </a:lnTo>
                  <a:lnTo>
                    <a:pt x="825556" y="569411"/>
                  </a:lnTo>
                  <a:lnTo>
                    <a:pt x="872666" y="552175"/>
                  </a:lnTo>
                  <a:lnTo>
                    <a:pt x="916238" y="532409"/>
                  </a:lnTo>
                  <a:lnTo>
                    <a:pt x="955937" y="510300"/>
                  </a:lnTo>
                  <a:lnTo>
                    <a:pt x="991429" y="486034"/>
                  </a:lnTo>
                  <a:lnTo>
                    <a:pt x="1022378" y="459796"/>
                  </a:lnTo>
                  <a:lnTo>
                    <a:pt x="1048450" y="431774"/>
                  </a:lnTo>
                  <a:lnTo>
                    <a:pt x="1084626" y="371119"/>
                  </a:lnTo>
                  <a:lnTo>
                    <a:pt x="1097280" y="305562"/>
                  </a:lnTo>
                  <a:lnTo>
                    <a:pt x="1094060" y="272263"/>
                  </a:lnTo>
                  <a:lnTo>
                    <a:pt x="1069311" y="208970"/>
                  </a:lnTo>
                  <a:lnTo>
                    <a:pt x="1022378" y="151327"/>
                  </a:lnTo>
                  <a:lnTo>
                    <a:pt x="991429" y="125089"/>
                  </a:lnTo>
                  <a:lnTo>
                    <a:pt x="955937" y="100823"/>
                  </a:lnTo>
                  <a:lnTo>
                    <a:pt x="916238" y="78714"/>
                  </a:lnTo>
                  <a:lnTo>
                    <a:pt x="872666" y="58948"/>
                  </a:lnTo>
                  <a:lnTo>
                    <a:pt x="825556" y="41712"/>
                  </a:lnTo>
                  <a:lnTo>
                    <a:pt x="775242" y="27192"/>
                  </a:lnTo>
                  <a:lnTo>
                    <a:pt x="722059" y="15575"/>
                  </a:lnTo>
                  <a:lnTo>
                    <a:pt x="666341" y="7046"/>
                  </a:lnTo>
                  <a:lnTo>
                    <a:pt x="608423" y="1792"/>
                  </a:lnTo>
                  <a:lnTo>
                    <a:pt x="5486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43127" y="1705355"/>
              <a:ext cx="1097280" cy="611505"/>
            </a:xfrm>
            <a:custGeom>
              <a:avLst/>
              <a:gdLst/>
              <a:ahLst/>
              <a:cxnLst/>
              <a:rect l="l" t="t" r="r" b="b"/>
              <a:pathLst>
                <a:path w="1097280" h="611505">
                  <a:moveTo>
                    <a:pt x="0" y="305562"/>
                  </a:moveTo>
                  <a:lnTo>
                    <a:pt x="12654" y="240004"/>
                  </a:lnTo>
                  <a:lnTo>
                    <a:pt x="48831" y="179349"/>
                  </a:lnTo>
                  <a:lnTo>
                    <a:pt x="74904" y="151327"/>
                  </a:lnTo>
                  <a:lnTo>
                    <a:pt x="105854" y="125089"/>
                  </a:lnTo>
                  <a:lnTo>
                    <a:pt x="141346" y="100823"/>
                  </a:lnTo>
                  <a:lnTo>
                    <a:pt x="181046" y="78714"/>
                  </a:lnTo>
                  <a:lnTo>
                    <a:pt x="224618" y="58948"/>
                  </a:lnTo>
                  <a:lnTo>
                    <a:pt x="271729" y="41712"/>
                  </a:lnTo>
                  <a:lnTo>
                    <a:pt x="322043" y="27192"/>
                  </a:lnTo>
                  <a:lnTo>
                    <a:pt x="375225" y="15575"/>
                  </a:lnTo>
                  <a:lnTo>
                    <a:pt x="430942" y="7046"/>
                  </a:lnTo>
                  <a:lnTo>
                    <a:pt x="488858" y="1792"/>
                  </a:lnTo>
                  <a:lnTo>
                    <a:pt x="548640" y="0"/>
                  </a:lnTo>
                  <a:lnTo>
                    <a:pt x="608423" y="1792"/>
                  </a:lnTo>
                  <a:lnTo>
                    <a:pt x="666341" y="7046"/>
                  </a:lnTo>
                  <a:lnTo>
                    <a:pt x="722059" y="15575"/>
                  </a:lnTo>
                  <a:lnTo>
                    <a:pt x="775242" y="27192"/>
                  </a:lnTo>
                  <a:lnTo>
                    <a:pt x="825556" y="41712"/>
                  </a:lnTo>
                  <a:lnTo>
                    <a:pt x="872666" y="58948"/>
                  </a:lnTo>
                  <a:lnTo>
                    <a:pt x="916238" y="78714"/>
                  </a:lnTo>
                  <a:lnTo>
                    <a:pt x="955937" y="100823"/>
                  </a:lnTo>
                  <a:lnTo>
                    <a:pt x="991429" y="125089"/>
                  </a:lnTo>
                  <a:lnTo>
                    <a:pt x="1022378" y="151327"/>
                  </a:lnTo>
                  <a:lnTo>
                    <a:pt x="1048450" y="179349"/>
                  </a:lnTo>
                  <a:lnTo>
                    <a:pt x="1084626" y="240004"/>
                  </a:lnTo>
                  <a:lnTo>
                    <a:pt x="1097280" y="305562"/>
                  </a:lnTo>
                  <a:lnTo>
                    <a:pt x="1094060" y="338860"/>
                  </a:lnTo>
                  <a:lnTo>
                    <a:pt x="1069311" y="402153"/>
                  </a:lnTo>
                  <a:lnTo>
                    <a:pt x="1022378" y="459796"/>
                  </a:lnTo>
                  <a:lnTo>
                    <a:pt x="991429" y="486034"/>
                  </a:lnTo>
                  <a:lnTo>
                    <a:pt x="955937" y="510300"/>
                  </a:lnTo>
                  <a:lnTo>
                    <a:pt x="916238" y="532409"/>
                  </a:lnTo>
                  <a:lnTo>
                    <a:pt x="872666" y="552175"/>
                  </a:lnTo>
                  <a:lnTo>
                    <a:pt x="825556" y="569411"/>
                  </a:lnTo>
                  <a:lnTo>
                    <a:pt x="775242" y="583931"/>
                  </a:lnTo>
                  <a:lnTo>
                    <a:pt x="722059" y="595548"/>
                  </a:lnTo>
                  <a:lnTo>
                    <a:pt x="666341" y="604077"/>
                  </a:lnTo>
                  <a:lnTo>
                    <a:pt x="608423" y="609331"/>
                  </a:lnTo>
                  <a:lnTo>
                    <a:pt x="548640" y="611124"/>
                  </a:lnTo>
                  <a:lnTo>
                    <a:pt x="488858" y="609331"/>
                  </a:lnTo>
                  <a:lnTo>
                    <a:pt x="430942" y="604077"/>
                  </a:lnTo>
                  <a:lnTo>
                    <a:pt x="375225" y="595548"/>
                  </a:lnTo>
                  <a:lnTo>
                    <a:pt x="322043" y="583931"/>
                  </a:lnTo>
                  <a:lnTo>
                    <a:pt x="271729" y="569411"/>
                  </a:lnTo>
                  <a:lnTo>
                    <a:pt x="224618" y="552175"/>
                  </a:lnTo>
                  <a:lnTo>
                    <a:pt x="181046" y="532409"/>
                  </a:lnTo>
                  <a:lnTo>
                    <a:pt x="141346" y="510300"/>
                  </a:lnTo>
                  <a:lnTo>
                    <a:pt x="105854" y="486034"/>
                  </a:lnTo>
                  <a:lnTo>
                    <a:pt x="74904" y="459796"/>
                  </a:lnTo>
                  <a:lnTo>
                    <a:pt x="48831" y="431774"/>
                  </a:lnTo>
                  <a:lnTo>
                    <a:pt x="12654" y="371119"/>
                  </a:lnTo>
                  <a:lnTo>
                    <a:pt x="0" y="305562"/>
                  </a:lnTo>
                  <a:close/>
                </a:path>
              </a:pathLst>
            </a:custGeom>
            <a:ln w="12191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4567" y="1793747"/>
              <a:ext cx="933450" cy="43433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661644" y="2221420"/>
            <a:ext cx="464820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spc="-19" dirty="0">
                <a:latin typeface="Times New Roman"/>
                <a:cs typeface="Times New Roman"/>
              </a:rPr>
              <a:t>ООО</a:t>
            </a:r>
            <a:endParaRPr sz="15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329559" y="2847213"/>
            <a:ext cx="634364" cy="328136"/>
            <a:chOff x="4439411" y="2653283"/>
            <a:chExt cx="845819" cy="437515"/>
          </a:xfrm>
        </p:grpSpPr>
        <p:sp>
          <p:nvSpPr>
            <p:cNvPr id="23" name="object 23"/>
            <p:cNvSpPr/>
            <p:nvPr/>
          </p:nvSpPr>
          <p:spPr>
            <a:xfrm>
              <a:off x="4439411" y="2653283"/>
              <a:ext cx="845819" cy="436245"/>
            </a:xfrm>
            <a:custGeom>
              <a:avLst/>
              <a:gdLst/>
              <a:ahLst/>
              <a:cxnLst/>
              <a:rect l="l" t="t" r="r" b="b"/>
              <a:pathLst>
                <a:path w="845820" h="436244">
                  <a:moveTo>
                    <a:pt x="845819" y="0"/>
                  </a:moveTo>
                  <a:lnTo>
                    <a:pt x="0" y="0"/>
                  </a:lnTo>
                  <a:lnTo>
                    <a:pt x="0" y="435863"/>
                  </a:lnTo>
                  <a:lnTo>
                    <a:pt x="845819" y="435863"/>
                  </a:lnTo>
                  <a:lnTo>
                    <a:pt x="8458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07635" y="2653283"/>
              <a:ext cx="534149" cy="437388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3329559" y="2847212"/>
            <a:ext cx="634364" cy="237084"/>
          </a:xfrm>
          <a:prstGeom prst="rect">
            <a:avLst/>
          </a:prstGeom>
          <a:ln w="12192">
            <a:solidFill>
              <a:srgbClr val="6FAC46"/>
            </a:solidFill>
          </a:ln>
        </p:spPr>
        <p:txBody>
          <a:bodyPr vert="horz" wrap="square" lIns="0" tIns="29051" rIns="0" bIns="0" rtlCol="0">
            <a:spAutoFit/>
          </a:bodyPr>
          <a:lstStyle/>
          <a:p>
            <a:pPr marL="145256">
              <a:spcBef>
                <a:spcPts val="229"/>
              </a:spcBef>
            </a:pPr>
            <a:r>
              <a:rPr lang="ru-RU" sz="1350" b="1" spc="-15" dirty="0" smtClean="0">
                <a:latin typeface="Times New Roman"/>
                <a:cs typeface="Times New Roman"/>
              </a:rPr>
              <a:t>453</a:t>
            </a:r>
            <a:endParaRPr sz="135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38844" y="2796565"/>
            <a:ext cx="532924" cy="237084"/>
          </a:xfrm>
          <a:prstGeom prst="rect">
            <a:avLst/>
          </a:prstGeom>
          <a:solidFill>
            <a:srgbClr val="FFFFFF"/>
          </a:solidFill>
          <a:ln w="12191">
            <a:solidFill>
              <a:srgbClr val="5B9BD4"/>
            </a:solidFill>
          </a:ln>
        </p:spPr>
        <p:txBody>
          <a:bodyPr vert="horz" wrap="square" lIns="0" tIns="29051" rIns="0" bIns="0" rtlCol="0">
            <a:spAutoFit/>
          </a:bodyPr>
          <a:lstStyle/>
          <a:p>
            <a:pPr marL="94298">
              <a:spcBef>
                <a:spcPts val="229"/>
              </a:spcBef>
            </a:pPr>
            <a:r>
              <a:rPr lang="ru-RU" sz="1350" b="1" spc="-15" dirty="0" smtClean="0">
                <a:latin typeface="Times New Roman"/>
                <a:cs typeface="Times New Roman"/>
              </a:rPr>
              <a:t>530</a:t>
            </a:r>
            <a:endParaRPr sz="135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79400" y="2326430"/>
            <a:ext cx="490538" cy="237084"/>
          </a:xfrm>
          <a:prstGeom prst="rect">
            <a:avLst/>
          </a:prstGeom>
          <a:solidFill>
            <a:srgbClr val="FFFFFF"/>
          </a:solidFill>
          <a:ln w="12192">
            <a:solidFill>
              <a:srgbClr val="5B9BD4"/>
            </a:solidFill>
          </a:ln>
        </p:spPr>
        <p:txBody>
          <a:bodyPr vert="horz" wrap="square" lIns="0" tIns="29051" rIns="0" bIns="0" rtlCol="0">
            <a:spAutoFit/>
          </a:bodyPr>
          <a:lstStyle/>
          <a:p>
            <a:pPr marL="116205">
              <a:spcBef>
                <a:spcPts val="229"/>
              </a:spcBef>
            </a:pPr>
            <a:r>
              <a:rPr lang="ru-RU" sz="1350" b="1" spc="-19" dirty="0" smtClean="0">
                <a:latin typeface="Times New Roman"/>
                <a:cs typeface="Times New Roman"/>
              </a:rPr>
              <a:t>104</a:t>
            </a:r>
            <a:endParaRPr sz="1350" dirty="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903095" y="1727073"/>
            <a:ext cx="862013" cy="425291"/>
            <a:chOff x="2537460" y="1159763"/>
            <a:chExt cx="1149350" cy="567055"/>
          </a:xfrm>
        </p:grpSpPr>
        <p:sp>
          <p:nvSpPr>
            <p:cNvPr id="29" name="object 29"/>
            <p:cNvSpPr/>
            <p:nvPr/>
          </p:nvSpPr>
          <p:spPr>
            <a:xfrm>
              <a:off x="2543556" y="1165859"/>
              <a:ext cx="1137285" cy="554990"/>
            </a:xfrm>
            <a:custGeom>
              <a:avLst/>
              <a:gdLst/>
              <a:ahLst/>
              <a:cxnLst/>
              <a:rect l="l" t="t" r="r" b="b"/>
              <a:pathLst>
                <a:path w="1137285" h="554989">
                  <a:moveTo>
                    <a:pt x="568451" y="0"/>
                  </a:moveTo>
                  <a:lnTo>
                    <a:pt x="506513" y="1627"/>
                  </a:lnTo>
                  <a:lnTo>
                    <a:pt x="446506" y="6398"/>
                  </a:lnTo>
                  <a:lnTo>
                    <a:pt x="388778" y="14142"/>
                  </a:lnTo>
                  <a:lnTo>
                    <a:pt x="333675" y="24691"/>
                  </a:lnTo>
                  <a:lnTo>
                    <a:pt x="281544" y="37874"/>
                  </a:lnTo>
                  <a:lnTo>
                    <a:pt x="232733" y="53522"/>
                  </a:lnTo>
                  <a:lnTo>
                    <a:pt x="187587" y="71467"/>
                  </a:lnTo>
                  <a:lnTo>
                    <a:pt x="146453" y="91539"/>
                  </a:lnTo>
                  <a:lnTo>
                    <a:pt x="109679" y="113568"/>
                  </a:lnTo>
                  <a:lnTo>
                    <a:pt x="77611" y="137385"/>
                  </a:lnTo>
                  <a:lnTo>
                    <a:pt x="28980" y="189707"/>
                  </a:lnTo>
                  <a:lnTo>
                    <a:pt x="3335" y="247149"/>
                  </a:lnTo>
                  <a:lnTo>
                    <a:pt x="0" y="277367"/>
                  </a:lnTo>
                  <a:lnTo>
                    <a:pt x="3335" y="307586"/>
                  </a:lnTo>
                  <a:lnTo>
                    <a:pt x="28980" y="365028"/>
                  </a:lnTo>
                  <a:lnTo>
                    <a:pt x="77611" y="417350"/>
                  </a:lnTo>
                  <a:lnTo>
                    <a:pt x="109679" y="441167"/>
                  </a:lnTo>
                  <a:lnTo>
                    <a:pt x="146453" y="463196"/>
                  </a:lnTo>
                  <a:lnTo>
                    <a:pt x="187587" y="483268"/>
                  </a:lnTo>
                  <a:lnTo>
                    <a:pt x="232733" y="501213"/>
                  </a:lnTo>
                  <a:lnTo>
                    <a:pt x="281544" y="516861"/>
                  </a:lnTo>
                  <a:lnTo>
                    <a:pt x="333675" y="530044"/>
                  </a:lnTo>
                  <a:lnTo>
                    <a:pt x="388778" y="540593"/>
                  </a:lnTo>
                  <a:lnTo>
                    <a:pt x="446506" y="548337"/>
                  </a:lnTo>
                  <a:lnTo>
                    <a:pt x="506513" y="553108"/>
                  </a:lnTo>
                  <a:lnTo>
                    <a:pt x="568451" y="554736"/>
                  </a:lnTo>
                  <a:lnTo>
                    <a:pt x="630390" y="553108"/>
                  </a:lnTo>
                  <a:lnTo>
                    <a:pt x="690397" y="548337"/>
                  </a:lnTo>
                  <a:lnTo>
                    <a:pt x="748125" y="540593"/>
                  </a:lnTo>
                  <a:lnTo>
                    <a:pt x="803228" y="530044"/>
                  </a:lnTo>
                  <a:lnTo>
                    <a:pt x="855359" y="516861"/>
                  </a:lnTo>
                  <a:lnTo>
                    <a:pt x="904170" y="501213"/>
                  </a:lnTo>
                  <a:lnTo>
                    <a:pt x="949316" y="483268"/>
                  </a:lnTo>
                  <a:lnTo>
                    <a:pt x="990450" y="463196"/>
                  </a:lnTo>
                  <a:lnTo>
                    <a:pt x="1027224" y="441167"/>
                  </a:lnTo>
                  <a:lnTo>
                    <a:pt x="1059292" y="417350"/>
                  </a:lnTo>
                  <a:lnTo>
                    <a:pt x="1107923" y="365028"/>
                  </a:lnTo>
                  <a:lnTo>
                    <a:pt x="1133568" y="307586"/>
                  </a:lnTo>
                  <a:lnTo>
                    <a:pt x="1136904" y="277367"/>
                  </a:lnTo>
                  <a:lnTo>
                    <a:pt x="1133568" y="247149"/>
                  </a:lnTo>
                  <a:lnTo>
                    <a:pt x="1107923" y="189707"/>
                  </a:lnTo>
                  <a:lnTo>
                    <a:pt x="1059292" y="137385"/>
                  </a:lnTo>
                  <a:lnTo>
                    <a:pt x="1027224" y="113568"/>
                  </a:lnTo>
                  <a:lnTo>
                    <a:pt x="990450" y="91539"/>
                  </a:lnTo>
                  <a:lnTo>
                    <a:pt x="949316" y="71467"/>
                  </a:lnTo>
                  <a:lnTo>
                    <a:pt x="904170" y="53522"/>
                  </a:lnTo>
                  <a:lnTo>
                    <a:pt x="855359" y="37874"/>
                  </a:lnTo>
                  <a:lnTo>
                    <a:pt x="803228" y="24691"/>
                  </a:lnTo>
                  <a:lnTo>
                    <a:pt x="748125" y="14142"/>
                  </a:lnTo>
                  <a:lnTo>
                    <a:pt x="690397" y="6398"/>
                  </a:lnTo>
                  <a:lnTo>
                    <a:pt x="630390" y="1627"/>
                  </a:lnTo>
                  <a:lnTo>
                    <a:pt x="568451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43556" y="1165859"/>
              <a:ext cx="1137285" cy="554990"/>
            </a:xfrm>
            <a:custGeom>
              <a:avLst/>
              <a:gdLst/>
              <a:ahLst/>
              <a:cxnLst/>
              <a:rect l="l" t="t" r="r" b="b"/>
              <a:pathLst>
                <a:path w="1137285" h="554989">
                  <a:moveTo>
                    <a:pt x="0" y="277367"/>
                  </a:moveTo>
                  <a:lnTo>
                    <a:pt x="13111" y="217873"/>
                  </a:lnTo>
                  <a:lnTo>
                    <a:pt x="50595" y="162821"/>
                  </a:lnTo>
                  <a:lnTo>
                    <a:pt x="109679" y="113568"/>
                  </a:lnTo>
                  <a:lnTo>
                    <a:pt x="146453" y="91539"/>
                  </a:lnTo>
                  <a:lnTo>
                    <a:pt x="187587" y="71467"/>
                  </a:lnTo>
                  <a:lnTo>
                    <a:pt x="232733" y="53522"/>
                  </a:lnTo>
                  <a:lnTo>
                    <a:pt x="281544" y="37874"/>
                  </a:lnTo>
                  <a:lnTo>
                    <a:pt x="333675" y="24691"/>
                  </a:lnTo>
                  <a:lnTo>
                    <a:pt x="388778" y="14142"/>
                  </a:lnTo>
                  <a:lnTo>
                    <a:pt x="446506" y="6398"/>
                  </a:lnTo>
                  <a:lnTo>
                    <a:pt x="506513" y="1627"/>
                  </a:lnTo>
                  <a:lnTo>
                    <a:pt x="568451" y="0"/>
                  </a:lnTo>
                  <a:lnTo>
                    <a:pt x="630390" y="1627"/>
                  </a:lnTo>
                  <a:lnTo>
                    <a:pt x="690397" y="6398"/>
                  </a:lnTo>
                  <a:lnTo>
                    <a:pt x="748125" y="14142"/>
                  </a:lnTo>
                  <a:lnTo>
                    <a:pt x="803228" y="24691"/>
                  </a:lnTo>
                  <a:lnTo>
                    <a:pt x="855359" y="37874"/>
                  </a:lnTo>
                  <a:lnTo>
                    <a:pt x="904170" y="53522"/>
                  </a:lnTo>
                  <a:lnTo>
                    <a:pt x="949316" y="71467"/>
                  </a:lnTo>
                  <a:lnTo>
                    <a:pt x="990450" y="91539"/>
                  </a:lnTo>
                  <a:lnTo>
                    <a:pt x="1027224" y="113568"/>
                  </a:lnTo>
                  <a:lnTo>
                    <a:pt x="1059292" y="137385"/>
                  </a:lnTo>
                  <a:lnTo>
                    <a:pt x="1107923" y="189707"/>
                  </a:lnTo>
                  <a:lnTo>
                    <a:pt x="1133568" y="247149"/>
                  </a:lnTo>
                  <a:lnTo>
                    <a:pt x="1136904" y="277367"/>
                  </a:lnTo>
                  <a:lnTo>
                    <a:pt x="1133568" y="307586"/>
                  </a:lnTo>
                  <a:lnTo>
                    <a:pt x="1107923" y="365028"/>
                  </a:lnTo>
                  <a:lnTo>
                    <a:pt x="1059292" y="417350"/>
                  </a:lnTo>
                  <a:lnTo>
                    <a:pt x="1027224" y="441167"/>
                  </a:lnTo>
                  <a:lnTo>
                    <a:pt x="990450" y="463196"/>
                  </a:lnTo>
                  <a:lnTo>
                    <a:pt x="949316" y="483268"/>
                  </a:lnTo>
                  <a:lnTo>
                    <a:pt x="904170" y="501213"/>
                  </a:lnTo>
                  <a:lnTo>
                    <a:pt x="855359" y="516861"/>
                  </a:lnTo>
                  <a:lnTo>
                    <a:pt x="803228" y="530044"/>
                  </a:lnTo>
                  <a:lnTo>
                    <a:pt x="748125" y="540593"/>
                  </a:lnTo>
                  <a:lnTo>
                    <a:pt x="690397" y="548337"/>
                  </a:lnTo>
                  <a:lnTo>
                    <a:pt x="630390" y="553108"/>
                  </a:lnTo>
                  <a:lnTo>
                    <a:pt x="568451" y="554736"/>
                  </a:lnTo>
                  <a:lnTo>
                    <a:pt x="506513" y="553108"/>
                  </a:lnTo>
                  <a:lnTo>
                    <a:pt x="446506" y="548337"/>
                  </a:lnTo>
                  <a:lnTo>
                    <a:pt x="388778" y="540593"/>
                  </a:lnTo>
                  <a:lnTo>
                    <a:pt x="333675" y="530044"/>
                  </a:lnTo>
                  <a:lnTo>
                    <a:pt x="281544" y="516861"/>
                  </a:lnTo>
                  <a:lnTo>
                    <a:pt x="232733" y="501213"/>
                  </a:lnTo>
                  <a:lnTo>
                    <a:pt x="187587" y="483268"/>
                  </a:lnTo>
                  <a:lnTo>
                    <a:pt x="146453" y="463196"/>
                  </a:lnTo>
                  <a:lnTo>
                    <a:pt x="109679" y="441167"/>
                  </a:lnTo>
                  <a:lnTo>
                    <a:pt x="77611" y="417350"/>
                  </a:lnTo>
                  <a:lnTo>
                    <a:pt x="28980" y="365028"/>
                  </a:lnTo>
                  <a:lnTo>
                    <a:pt x="3335" y="307586"/>
                  </a:lnTo>
                  <a:lnTo>
                    <a:pt x="0" y="277367"/>
                  </a:lnTo>
                  <a:close/>
                </a:path>
              </a:pathLst>
            </a:custGeom>
            <a:ln w="12192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60904" y="1246631"/>
              <a:ext cx="919733" cy="393191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2106644" y="1810321"/>
            <a:ext cx="454819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spc="-19" dirty="0">
                <a:latin typeface="Times New Roman"/>
                <a:cs typeface="Times New Roman"/>
              </a:rPr>
              <a:t>СОО</a:t>
            </a:r>
            <a:endParaRPr sz="1500" dirty="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5257756" y="743519"/>
            <a:ext cx="3424428" cy="2318003"/>
            <a:chOff x="7466076" y="82296"/>
            <a:chExt cx="4565904" cy="3090671"/>
          </a:xfrm>
        </p:grpSpPr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66076" y="82296"/>
              <a:ext cx="4565904" cy="309067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8880348" y="1344168"/>
              <a:ext cx="1816735" cy="803275"/>
            </a:xfrm>
            <a:custGeom>
              <a:avLst/>
              <a:gdLst/>
              <a:ahLst/>
              <a:cxnLst/>
              <a:rect l="l" t="t" r="r" b="b"/>
              <a:pathLst>
                <a:path w="1816734" h="803275">
                  <a:moveTo>
                    <a:pt x="1816607" y="0"/>
                  </a:moveTo>
                  <a:lnTo>
                    <a:pt x="0" y="0"/>
                  </a:lnTo>
                  <a:lnTo>
                    <a:pt x="0" y="803148"/>
                  </a:lnTo>
                  <a:lnTo>
                    <a:pt x="1816607" y="803148"/>
                  </a:lnTo>
                  <a:lnTo>
                    <a:pt x="18166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880348" y="1344168"/>
              <a:ext cx="1816735" cy="803275"/>
            </a:xfrm>
            <a:custGeom>
              <a:avLst/>
              <a:gdLst/>
              <a:ahLst/>
              <a:cxnLst/>
              <a:rect l="l" t="t" r="r" b="b"/>
              <a:pathLst>
                <a:path w="1816734" h="803275">
                  <a:moveTo>
                    <a:pt x="0" y="803148"/>
                  </a:moveTo>
                  <a:lnTo>
                    <a:pt x="1816607" y="803148"/>
                  </a:lnTo>
                  <a:lnTo>
                    <a:pt x="1816607" y="0"/>
                  </a:lnTo>
                  <a:lnTo>
                    <a:pt x="0" y="0"/>
                  </a:lnTo>
                  <a:lnTo>
                    <a:pt x="0" y="80314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6401088" y="1729244"/>
            <a:ext cx="1197293" cy="563135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11430">
              <a:spcBef>
                <a:spcPts val="71"/>
              </a:spcBef>
            </a:pPr>
            <a:r>
              <a:rPr sz="1500" b="1" dirty="0" err="1">
                <a:solidFill>
                  <a:srgbClr val="001F5F"/>
                </a:solidFill>
                <a:latin typeface="Times New Roman"/>
                <a:cs typeface="Times New Roman"/>
              </a:rPr>
              <a:t>Всего</a:t>
            </a:r>
            <a:r>
              <a:rPr sz="1500" b="1" dirty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lang="ru-RU" sz="15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100" b="1" dirty="0">
                <a:solidFill>
                  <a:srgbClr val="001F5F"/>
                </a:solidFill>
                <a:latin typeface="Times New Roman"/>
                <a:cs typeface="Times New Roman"/>
              </a:rPr>
              <a:t>1087</a:t>
            </a:r>
            <a:endParaRPr sz="2100" dirty="0">
              <a:latin typeface="Times New Roman"/>
              <a:cs typeface="Times New Roman"/>
            </a:endParaRPr>
          </a:p>
          <a:p>
            <a:pPr marL="9525">
              <a:spcBef>
                <a:spcPts val="23"/>
              </a:spcBef>
            </a:pPr>
            <a:r>
              <a:rPr sz="1500" b="1" spc="-8" dirty="0">
                <a:solidFill>
                  <a:srgbClr val="001F5F"/>
                </a:solidFill>
                <a:latin typeface="Times New Roman"/>
                <a:cs typeface="Times New Roman"/>
              </a:rPr>
              <a:t>обучающихся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xfrm>
            <a:off x="4914900" y="5703726"/>
            <a:ext cx="1600200" cy="11541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8575">
              <a:lnSpc>
                <a:spcPts val="930"/>
              </a:lnSpc>
            </a:pPr>
            <a:r>
              <a:rPr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7825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648072"/>
          </a:xfrm>
        </p:spPr>
        <p:txBody>
          <a:bodyPr/>
          <a:lstStyle/>
          <a:p>
            <a:r>
              <a:rPr lang="ru-RU" sz="2400" b="1" dirty="0" smtClean="0"/>
              <a:t>Итоги года</a:t>
            </a:r>
            <a:br>
              <a:rPr lang="ru-RU" sz="2400" b="1" dirty="0" smtClean="0"/>
            </a:br>
            <a:r>
              <a:rPr lang="ru-RU" sz="2400" b="1" dirty="0" smtClean="0"/>
              <a:t>Успеваемость и качество знаний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Усп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%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Качество </a:t>
            </a:r>
            <a:r>
              <a:rPr lang="ru-RU" dirty="0" err="1">
                <a:solidFill>
                  <a:srgbClr val="FF0000"/>
                </a:solidFill>
              </a:rPr>
              <a:t>зн</a:t>
            </a:r>
            <a:r>
              <a:rPr lang="ru-RU" dirty="0">
                <a:solidFill>
                  <a:srgbClr val="FF0000"/>
                </a:solidFill>
              </a:rPr>
              <a:t>. %</a:t>
            </a:r>
          </a:p>
          <a:p>
            <a:pPr marL="0" indent="0">
              <a:buNone/>
            </a:pPr>
            <a:r>
              <a:rPr lang="ru-RU" sz="2400" dirty="0" smtClean="0"/>
              <a:t>Начальная школа	100		79</a:t>
            </a:r>
          </a:p>
          <a:p>
            <a:pPr marL="0" indent="0">
              <a:buNone/>
            </a:pPr>
            <a:r>
              <a:rPr lang="ru-RU" sz="2400" dirty="0" smtClean="0"/>
              <a:t>Русский  язык              100		77</a:t>
            </a:r>
          </a:p>
          <a:p>
            <a:pPr marL="0" indent="0">
              <a:buNone/>
            </a:pPr>
            <a:r>
              <a:rPr lang="ru-RU" sz="2400" dirty="0" smtClean="0"/>
              <a:t>Литература		100		84</a:t>
            </a:r>
          </a:p>
          <a:p>
            <a:pPr marL="0" indent="0">
              <a:buNone/>
            </a:pPr>
            <a:r>
              <a:rPr lang="ru-RU" sz="2400" dirty="0" smtClean="0"/>
              <a:t>Математика		100		79/67</a:t>
            </a:r>
          </a:p>
          <a:p>
            <a:pPr marL="0" indent="0">
              <a:buNone/>
            </a:pPr>
            <a:r>
              <a:rPr lang="ru-RU" sz="2400" dirty="0" err="1" smtClean="0"/>
              <a:t>Осет</a:t>
            </a:r>
            <a:r>
              <a:rPr lang="ru-RU" sz="2400" dirty="0" smtClean="0"/>
              <a:t> </a:t>
            </a:r>
            <a:r>
              <a:rPr lang="ru-RU" sz="2400" dirty="0" err="1" smtClean="0"/>
              <a:t>яз</a:t>
            </a:r>
            <a:r>
              <a:rPr lang="ru-RU" sz="2400" dirty="0" smtClean="0"/>
              <a:t>		100		82</a:t>
            </a:r>
          </a:p>
          <a:p>
            <a:pPr marL="0" indent="0">
              <a:buNone/>
            </a:pPr>
            <a:r>
              <a:rPr lang="ru-RU" sz="2400" dirty="0" err="1" smtClean="0"/>
              <a:t>Осет</a:t>
            </a:r>
            <a:r>
              <a:rPr lang="ru-RU" sz="2400" dirty="0" smtClean="0"/>
              <a:t> лит		100		93</a:t>
            </a:r>
          </a:p>
          <a:p>
            <a:pPr marL="0" indent="0">
              <a:buNone/>
            </a:pPr>
            <a:r>
              <a:rPr lang="ru-RU" sz="2400" dirty="0" err="1" smtClean="0"/>
              <a:t>Английск</a:t>
            </a:r>
            <a:r>
              <a:rPr lang="ru-RU" sz="2400" dirty="0" smtClean="0"/>
              <a:t> язык	100		77</a:t>
            </a:r>
          </a:p>
          <a:p>
            <a:pPr marL="0" indent="0">
              <a:buNone/>
            </a:pPr>
            <a:r>
              <a:rPr lang="ru-RU" sz="2400" dirty="0" smtClean="0"/>
              <a:t>История 		100		85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598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1320</Words>
  <Application>Microsoft Office PowerPoint</Application>
  <PresentationFormat>Экран (4:3)</PresentationFormat>
  <Paragraphs>295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Слайд 1</vt:lpstr>
      <vt:lpstr>Введение</vt:lpstr>
      <vt:lpstr>Задачи : </vt:lpstr>
      <vt:lpstr>Слайд 4</vt:lpstr>
      <vt:lpstr>Кадровое обеспечение</vt:lpstr>
      <vt:lpstr>Слайд 6</vt:lpstr>
      <vt:lpstr>Контингент обучающихся. </vt:lpstr>
      <vt:lpstr>Слайд 8</vt:lpstr>
      <vt:lpstr>Итоги года Успеваемость и качество знаний </vt:lpstr>
      <vt:lpstr>Итоги года Успеваемость и качество знаний </vt:lpstr>
      <vt:lpstr>Итоги года по классам Успеваемость и качество знаний </vt:lpstr>
      <vt:lpstr>Итоги года по классам Успеваемость и качество знаний </vt:lpstr>
      <vt:lpstr>Итоги года по классам Успеваемость и качество знаний </vt:lpstr>
      <vt:lpstr>Итоги года по классам Успеваемость и качество знаний </vt:lpstr>
      <vt:lpstr>Итоги года по классам Успеваемость и качество знаний </vt:lpstr>
      <vt:lpstr>Итоги года по классам Успеваемость и качество знаний </vt:lpstr>
      <vt:lpstr>Итоги года по классам Успеваемость и качество знаний </vt:lpstr>
      <vt:lpstr>Итоги года по классам Успеваемость и качество знаний </vt:lpstr>
      <vt:lpstr>Итоги года по классам Успеваемость и качество знаний </vt:lpstr>
      <vt:lpstr>Итоги государственной итоговой аттестации</vt:lpstr>
      <vt:lpstr>Итоги государственной итоговой аттестации</vt:lpstr>
      <vt:lpstr>Итоги государственной итоговой аттестации</vt:lpstr>
      <vt:lpstr>Итоги государственной итоговой аттестации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Задачи на 2022 -23 уч год: </vt:lpstr>
      <vt:lpstr> 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585</cp:revision>
  <dcterms:created xsi:type="dcterms:W3CDTF">2011-07-02T15:48:43Z</dcterms:created>
  <dcterms:modified xsi:type="dcterms:W3CDTF">2023-01-16T09:19:39Z</dcterms:modified>
</cp:coreProperties>
</file>