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2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3" r:id="rId14"/>
    <p:sldId id="268" r:id="rId15"/>
    <p:sldId id="269" r:id="rId16"/>
    <p:sldId id="271" r:id="rId17"/>
    <p:sldId id="272" r:id="rId18"/>
    <p:sldId id="273" r:id="rId19"/>
    <p:sldId id="274" r:id="rId20"/>
    <p:sldId id="270" r:id="rId21"/>
    <p:sldId id="275" r:id="rId22"/>
    <p:sldId id="276" r:id="rId23"/>
    <p:sldId id="277" r:id="rId24"/>
    <p:sldId id="278" r:id="rId25"/>
    <p:sldId id="280" r:id="rId26"/>
    <p:sldId id="279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3CDB6"/>
    <a:srgbClr val="7CCDE0"/>
    <a:srgbClr val="53F7DC"/>
    <a:srgbClr val="CCFFFF"/>
    <a:srgbClr val="E3F8F9"/>
    <a:srgbClr val="A3FBEC"/>
    <a:srgbClr val="CFE385"/>
    <a:srgbClr val="F1F0B6"/>
    <a:srgbClr val="78E4DA"/>
    <a:srgbClr val="99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3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ья Романова" userId="f71291801fcb1688" providerId="Windows Live" clId="Web-{2EA54ED8-227B-4062-B64A-61925D6C4CD8}"/>
    <pc:docChg chg="mod modSld modMainMaster setSldSz">
      <pc:chgData name="Наталья Романова" userId="f71291801fcb1688" providerId="Windows Live" clId="Web-{2EA54ED8-227B-4062-B64A-61925D6C4CD8}" dt="2018-10-08T15:54:17.424" v="3"/>
      <pc:docMkLst>
        <pc:docMk/>
      </pc:docMkLst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6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6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6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6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7"/>
            <ac:spMk id="10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57"/>
            <ac:graphicFrameMk id="4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7"/>
            <ac:picMk id="13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7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8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8"/>
            <ac:picMk id="2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8"/>
            <ac:picMk id="26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0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2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3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58"/>
            <ac:cxnSpMk id="24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5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9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59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59"/>
            <ac:picMk id="7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0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0"/>
            <ac:spMk id="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0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0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1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1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1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1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1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2"/>
            <ac:spMk id="1026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2"/>
            <ac:picMk id="7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3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1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3"/>
            <ac:spMk id="25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3"/>
            <ac:picMk id="38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3"/>
            <ac:picMk id="40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2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29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4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4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5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6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63"/>
            <ac:cxnSpMk id="59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4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4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4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4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4"/>
            <ac:picMk id="5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5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5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5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5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5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5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6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6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6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6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7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67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7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7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1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8"/>
            <ac:spMk id="2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8"/>
            <ac:picMk id="18" creationId="{00000000-0000-0000-0000-000000000000}"/>
          </ac:picMkLst>
        </pc:picChg>
      </pc:sldChg>
      <pc:sldChg chg="modSp mod setBg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6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69"/>
            <ac:spMk id="1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5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69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1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0"/>
            <ac:spMk id="12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9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0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3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0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1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1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2"/>
            <ac:spMk id="13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6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2"/>
            <ac:picMk id="14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3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3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3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3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3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4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4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4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4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4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5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5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5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6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6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6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7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7"/>
            <ac:spMk id="14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1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2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7"/>
            <ac:picMk id="13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8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8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8"/>
            <ac:spMk id="7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8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8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8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79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79"/>
            <ac:spMk id="9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79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9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79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0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0"/>
            <ac:spMk id="3" creationId="{00000000-0000-0000-0000-000000000000}"/>
          </ac:spMkLst>
        </pc:spChg>
        <pc:graphicFrameChg chg="mod modGraphic">
          <ac:chgData name="Наталья Романова" userId="f71291801fcb1688" providerId="Windows Live" clId="Web-{2EA54ED8-227B-4062-B64A-61925D6C4CD8}" dt="2018-10-08T15:54:17.424" v="3"/>
          <ac:graphicFrameMkLst>
            <pc:docMk/>
            <pc:sldMk cId="0" sldId="280"/>
            <ac:graphicFrameMk id="6" creationId="{00000000-0000-0000-0000-000000000000}"/>
          </ac:graphicFrameMkLst>
        </pc:graphicFrame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0"/>
            <ac:picMk id="4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0"/>
            <ac:picMk id="8" creationId="{00000000-0000-0000-0000-000000000000}"/>
          </ac:picMkLst>
        </pc:pic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1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7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1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1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1"/>
            <ac:spMk id="25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1"/>
            <ac:picMk id="38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1"/>
            <ac:picMk id="40" creationId="{00000000-0000-0000-0000-000000000000}"/>
          </ac:picMkLst>
        </pc:pic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2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29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4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4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5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6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7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8" creationId="{00000000-0000-0000-0000-000000000000}"/>
          </ac:cxnSpMkLst>
        </pc:cxn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k cId="0" sldId="281"/>
            <ac:cxnSpMk id="59" creationId="{00000000-0000-0000-0000-000000000000}"/>
          </ac:cxnSpMkLst>
        </pc:cxnChg>
      </pc:sldChg>
      <pc:sldChg chg="modSp mod">
        <pc:chgData name="Наталья Романова" userId="f71291801fcb1688" providerId="Windows Live" clId="Web-{2EA54ED8-227B-4062-B64A-61925D6C4CD8}" dt="2018-10-08T15:54:17.424" v="3"/>
        <pc:sldMkLst>
          <pc:docMk/>
          <pc:sldMk cId="0" sldId="282"/>
        </pc:sld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5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6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k cId="0" sldId="282"/>
            <ac:spMk id="11" creationId="{00000000-0000-0000-0000-000000000000}"/>
          </ac:spMkLst>
        </pc:sp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2"/>
            <ac:picMk id="7" creationId="{00000000-0000-0000-0000-000000000000}"/>
          </ac:picMkLst>
        </pc:picChg>
        <pc:picChg chg="mod">
          <ac:chgData name="Наталья Романова" userId="f71291801fcb1688" providerId="Windows Live" clId="Web-{2EA54ED8-227B-4062-B64A-61925D6C4CD8}" dt="2018-10-08T15:54:17.424" v="3"/>
          <ac:picMkLst>
            <pc:docMk/>
            <pc:sldMk cId="0" sldId="282"/>
            <ac:picMk id="9" creationId="{00000000-0000-0000-0000-000000000000}"/>
          </ac:picMkLst>
        </pc:picChg>
      </pc:sldChg>
      <pc:sldMasterChg chg="modSp mod setBg modSldLayout">
        <pc:chgData name="Наталья Романова" userId="f71291801fcb1688" providerId="Windows Live" clId="Web-{2EA54ED8-227B-4062-B64A-61925D6C4CD8}" dt="2018-10-08T15:54:17.424" v="3"/>
        <pc:sldMasterMkLst>
          <pc:docMk/>
          <pc:sldMasterMk cId="0" sldId="2147483672"/>
        </pc:sldMasterMkLst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9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0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3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4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18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22" creationId="{00000000-0000-0000-0000-000000000000}"/>
          </ac:spMkLst>
        </pc:spChg>
        <pc:spChg chg="mod">
          <ac:chgData name="Наталья Романова" userId="f71291801fcb1688" providerId="Windows Live" clId="Web-{2EA54ED8-227B-4062-B64A-61925D6C4CD8}" dt="2018-10-08T15:54:17.424" v="3"/>
          <ac:spMkLst>
            <pc:docMk/>
            <pc:sldMasterMk cId="0" sldId="2147483672"/>
            <ac:spMk id="30" creationId="{00000000-0000-0000-0000-000000000000}"/>
          </ac:spMkLst>
        </pc:spChg>
        <pc:cxnChg chg="mod">
          <ac:chgData name="Наталья Романова" userId="f71291801fcb1688" providerId="Windows Live" clId="Web-{2EA54ED8-227B-4062-B64A-61925D6C4CD8}" dt="2018-10-08T15:54:17.424" v="3"/>
          <ac:cxnSpMkLst>
            <pc:docMk/>
            <pc:sldMasterMk cId="0" sldId="2147483672"/>
            <ac:cxnSpMk id="15" creationId="{00000000-0000-0000-0000-000000000000}"/>
          </ac:cxnSpMkLst>
        </pc:cxn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3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7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8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9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0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1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3"/>
              <ac:spMk id="17" creationId="{00000000-0000-0000-0000-000000000000}"/>
            </ac:spMkLst>
          </pc:spChg>
          <pc:grpChg chg="mod">
            <ac:chgData name="Наталья Романова" userId="f71291801fcb1688" providerId="Windows Live" clId="Web-{2EA54ED8-227B-4062-B64A-61925D6C4CD8}" dt="2018-10-08T15:54:17.424" v="3"/>
            <ac:grpSpMkLst>
              <pc:docMk/>
              <pc:sldMasterMk cId="0" sldId="2147483672"/>
              <pc:sldLayoutMk cId="0" sldId="2147483673"/>
              <ac:grpSpMk id="2" creationId="{00000000-0000-0000-0000-000000000000}"/>
            </ac:grpSpMkLst>
          </pc:grpChg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4"/>
          </pc:sldLayoutMkLst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5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7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5"/>
              <ac:spMk id="8" creationId="{00000000-0000-0000-0000-000000000000}"/>
            </ac:spMkLst>
          </pc:sp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6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6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6"/>
              <ac:spMk id="4" creationId="{00000000-0000-0000-0000-000000000000}"/>
            </ac:spMkLst>
          </pc:spChg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77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5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77"/>
              <ac:spMk id="6" creationId="{00000000-0000-0000-0000-000000000000}"/>
            </ac:spMkLst>
          </pc:spChg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8"/>
          </pc:sldLayoutMkLst>
        </pc:sldLayoutChg>
        <pc:sldLayoutChg chg="mod setBg">
          <pc:chgData name="Наталья Романова" userId="f71291801fcb1688" providerId="Windows Live" clId="Web-{2EA54ED8-227B-4062-B64A-61925D6C4CD8}" dt="2018-10-08T15:52:50.780" v="1"/>
          <pc:sldLayoutMkLst>
            <pc:docMk/>
            <pc:sldMasterMk cId="0" sldId="2147483672"/>
            <pc:sldLayoutMk cId="0" sldId="2147483679"/>
          </pc:sldLayoutMkLst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0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0"/>
              <ac:spMk id="5" creationId="{00000000-0000-0000-0000-000000000000}"/>
            </ac:spMkLst>
          </pc:spChg>
        </pc:sldLayoutChg>
        <pc:sldLayoutChg chg="modSp mod setBg setFolMasterObjs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1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3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4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6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8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9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0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1"/>
              <ac:spMk id="13" creationId="{00000000-0000-0000-0000-000000000000}"/>
            </ac:spMkLst>
          </pc:spChg>
          <pc:cxnChg chg="mod">
            <ac:chgData name="Наталья Романова" userId="f71291801fcb1688" providerId="Windows Live" clId="Web-{2EA54ED8-227B-4062-B64A-61925D6C4CD8}" dt="2018-10-08T15:54:17.424" v="3"/>
            <ac:cxnSpMkLst>
              <pc:docMk/>
              <pc:sldMasterMk cId="0" sldId="2147483672"/>
              <pc:sldLayoutMk cId="0" sldId="2147483681"/>
              <ac:cxnSpMk id="11" creationId="{00000000-0000-0000-0000-000000000000}"/>
            </ac:cxnSpMkLst>
          </pc:cxn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2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2"/>
              <ac:spMk id="3" creationId="{00000000-0000-0000-0000-000000000000}"/>
            </ac:spMkLst>
          </pc:spChg>
        </pc:sldLayoutChg>
        <pc:sldLayoutChg chg="modSp mod setBg">
          <pc:chgData name="Наталья Романова" userId="f71291801fcb1688" providerId="Windows Live" clId="Web-{2EA54ED8-227B-4062-B64A-61925D6C4CD8}" dt="2018-10-08T15:54:17.424" v="3"/>
          <pc:sldLayoutMkLst>
            <pc:docMk/>
            <pc:sldMasterMk cId="0" sldId="2147483672"/>
            <pc:sldLayoutMk cId="0" sldId="2147483683"/>
          </pc:sldLayoutMkLst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3"/>
              <ac:spMk id="2" creationId="{00000000-0000-0000-0000-000000000000}"/>
            </ac:spMkLst>
          </pc:spChg>
          <pc:spChg chg="mod">
            <ac:chgData name="Наталья Романова" userId="f71291801fcb1688" providerId="Windows Live" clId="Web-{2EA54ED8-227B-4062-B64A-61925D6C4CD8}" dt="2018-10-08T15:54:17.424" v="3"/>
            <ac:spMkLst>
              <pc:docMk/>
              <pc:sldMasterMk cId="0" sldId="2147483672"/>
              <pc:sldLayoutMk cId="0" sldId="2147483683"/>
              <ac:spMk id="3" creationId="{00000000-0000-0000-0000-000000000000}"/>
            </ac:spMkLst>
          </pc:spChg>
        </pc:sldLayoutChg>
      </pc:sldMasterChg>
    </pc:docChg>
  </pc:docChgLst>
  <pc:docChgLst>
    <pc:chgData name="Наталья Романова" userId="f71291801fcb1688" providerId="Windows Live" clId="Web-{30F2EA7B-0D9B-4C6D-B919-30D12D799600}"/>
    <pc:docChg chg="modSld">
      <pc:chgData name="Наталья Романова" userId="f71291801fcb1688" providerId="Windows Live" clId="Web-{30F2EA7B-0D9B-4C6D-B919-30D12D799600}" dt="2019-01-11T14:32:19.463" v="8" actId="20577"/>
      <pc:docMkLst>
        <pc:docMk/>
      </pc:docMkLst>
      <pc:sldChg chg="modSp">
        <pc:chgData name="Наталья Романова" userId="f71291801fcb1688" providerId="Windows Live" clId="Web-{30F2EA7B-0D9B-4C6D-B919-30D12D799600}" dt="2019-01-11T14:31:31.369" v="3"/>
        <pc:sldMkLst>
          <pc:docMk/>
          <pc:sldMk cId="0" sldId="257"/>
        </pc:sldMkLst>
        <pc:graphicFrameChg chg="mod modGraphic">
          <ac:chgData name="Наталья Романова" userId="f71291801fcb1688" providerId="Windows Live" clId="Web-{30F2EA7B-0D9B-4C6D-B919-30D12D799600}" dt="2019-01-11T14:31:31.369" v="3"/>
          <ac:graphicFrameMkLst>
            <pc:docMk/>
            <pc:sldMk cId="0" sldId="257"/>
            <ac:graphicFrameMk id="4" creationId="{00000000-0000-0000-0000-000000000000}"/>
          </ac:graphicFrameMkLst>
        </pc:graphicFrameChg>
      </pc:sldChg>
      <pc:sldChg chg="modSp">
        <pc:chgData name="Наталья Романова" userId="f71291801fcb1688" providerId="Windows Live" clId="Web-{30F2EA7B-0D9B-4C6D-B919-30D12D799600}" dt="2019-01-11T14:32:15.417" v="6" actId="20577"/>
        <pc:sldMkLst>
          <pc:docMk/>
          <pc:sldMk cId="0" sldId="262"/>
        </pc:sldMkLst>
        <pc:spChg chg="mod">
          <ac:chgData name="Наталья Романова" userId="f71291801fcb1688" providerId="Windows Live" clId="Web-{30F2EA7B-0D9B-4C6D-B919-30D12D799600}" dt="2019-01-11T14:32:15.417" v="6" actId="20577"/>
          <ac:spMkLst>
            <pc:docMk/>
            <pc:sldMk cId="0" sldId="262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036817-A6FF-445A-BA7D-487A4EB524A7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6817-A6FF-445A-BA7D-487A4EB524A7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6817-A6FF-445A-BA7D-487A4EB524A7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6817-A6FF-445A-BA7D-487A4EB524A7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6817-A6FF-445A-BA7D-487A4EB524A7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6817-A6FF-445A-BA7D-487A4EB524A7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6817-A6FF-445A-BA7D-487A4EB524A7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6817-A6FF-445A-BA7D-487A4EB524A7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6817-A6FF-445A-BA7D-487A4EB524A7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3036817-A6FF-445A-BA7D-487A4EB524A7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036817-A6FF-445A-BA7D-487A4EB524A7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55000"/>
                <a:satMod val="300000"/>
              </a:schemeClr>
            </a:gs>
            <a:gs pos="40000">
              <a:schemeClr val="bg1">
                <a:tint val="65000"/>
                <a:satMod val="300000"/>
              </a:schemeClr>
            </a:gs>
            <a:gs pos="100000">
              <a:schemeClr val="bg1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3036817-A6FF-445A-BA7D-487A4EB524A7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5767E37-FFCC-4CF8-AA4B-F44DE398B2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02624" cy="3024336"/>
          </a:xfrm>
        </p:spPr>
        <p:txBody>
          <a:bodyPr>
            <a:noAutofit/>
          </a:bodyPr>
          <a:lstStyle/>
          <a:p>
            <a:pPr algn="l"/>
            <a:r>
              <a:rPr lang="ru-RU" sz="5400" dirty="0"/>
              <a:t>Устное собеседование </a:t>
            </a:r>
            <a:br>
              <a:rPr lang="ru-RU" sz="5400" dirty="0"/>
            </a:br>
            <a:r>
              <a:rPr lang="ru-RU" sz="5400" dirty="0"/>
              <a:t>по русскому языку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861048"/>
            <a:ext cx="8352928" cy="1296144"/>
          </a:xfrm>
        </p:spPr>
        <p:txBody>
          <a:bodyPr>
            <a:normAutofit/>
          </a:bodyPr>
          <a:lstStyle/>
          <a:p>
            <a:r>
              <a:rPr lang="ru-RU" b="1" dirty="0"/>
              <a:t>ДОПУСК К ОСНОВНОМУ ГОСУДАРСТВЕННОМУ ЭКЗАМЕНУ В </a:t>
            </a:r>
            <a:r>
              <a:rPr lang="ru-RU" b="1" dirty="0" smtClean="0"/>
              <a:t>2022</a:t>
            </a:r>
            <a:r>
              <a:rPr lang="en-US" b="1" dirty="0" smtClean="0"/>
              <a:t>/</a:t>
            </a:r>
            <a:r>
              <a:rPr lang="ru-RU" b="1" dirty="0" smtClean="0"/>
              <a:t>2023 </a:t>
            </a:r>
            <a:r>
              <a:rPr lang="ru-RU" b="1" dirty="0"/>
              <a:t>УЧЕБНОМ ГОДУ</a:t>
            </a:r>
          </a:p>
        </p:txBody>
      </p:sp>
      <p:pic>
        <p:nvPicPr>
          <p:cNvPr id="4" name="Рисунок 3" descr="Screenshot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315" y="620688"/>
            <a:ext cx="428685" cy="1981477"/>
          </a:xfrm>
          <a:prstGeom prst="rect">
            <a:avLst/>
          </a:prstGeom>
        </p:spPr>
      </p:pic>
      <p:pic>
        <p:nvPicPr>
          <p:cNvPr id="5" name="Рисунок 4" descr="Screensho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0"/>
            <a:ext cx="1533739" cy="866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5315" y="404664"/>
            <a:ext cx="428685" cy="19814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/>
              <a:t>Оценка за выполнение задания 2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268758"/>
          <a:ext cx="8280920" cy="4533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7606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Критерии оценивания пересказа текста</a:t>
                      </a:r>
                      <a:r>
                        <a:rPr lang="ru-RU" baseline="0" dirty="0"/>
                        <a:t> с включением приведенного высказывания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Баллы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03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высказыванием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kumimoji="0"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Приведённое высказывание включено в текст во время</a:t>
                      </a:r>
                    </a:p>
                    <a:p>
                      <a:r>
                        <a:rPr kumimoji="0"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пересказа уместно, логично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r>
                        <a:rPr kumimoji="0"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Приведённое высказывание включено в текст во время</a:t>
                      </a:r>
                    </a:p>
                    <a:p>
                      <a:r>
                        <a:rPr kumimoji="0"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пересказа неуместно </a:t>
                      </a:r>
                      <a:r>
                        <a:rPr kumimoji="0" lang="ru-RU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и/или нелогично</a:t>
                      </a:r>
                      <a:r>
                        <a:rPr kumimoji="0" lang="ru-RU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kumimoji="0" lang="ru-RU" sz="18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или</a:t>
                      </a:r>
                    </a:p>
                    <a:p>
                      <a:r>
                        <a:rPr kumimoji="0"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приведённое высказывание не включено в текст во</a:t>
                      </a:r>
                    </a:p>
                    <a:p>
                      <a:r>
                        <a:rPr kumimoji="0" lang="ru-RU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время пересказа</a:t>
                      </a:r>
                      <a:endParaRPr lang="ru-RU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9168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Способы цитирования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2398">
                <a:tc>
                  <a:txBody>
                    <a:bodyPr/>
                    <a:lstStyle/>
                    <a:p>
                      <a:r>
                        <a:rPr lang="ru-RU" dirty="0"/>
                        <a:t>Ошибок</a:t>
                      </a:r>
                      <a:r>
                        <a:rPr lang="ru-RU" baseline="0" dirty="0"/>
                        <a:t> нет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23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Допущены</a:t>
                      </a:r>
                      <a:r>
                        <a:rPr lang="ru-RU" baseline="0" dirty="0"/>
                        <a:t> ошибки при цитировании (одна и более)</a:t>
                      </a:r>
                      <a:endParaRPr lang="ru-RU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5877272"/>
            <a:ext cx="792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балла – максимум за задание 2</a:t>
            </a:r>
          </a:p>
        </p:txBody>
      </p:sp>
      <p:pic>
        <p:nvPicPr>
          <p:cNvPr id="8" name="Рисунок 7" descr="Screenshot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16632"/>
            <a:ext cx="1295581" cy="4858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5315" y="404664"/>
            <a:ext cx="428685" cy="19814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368152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Дополнительная оценка выполнения заданий 1 и 2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772816"/>
          <a:ext cx="8424936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29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284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Критерии оценивания правильности речи за выполнение заданий</a:t>
                      </a:r>
                      <a:r>
                        <a:rPr lang="ru-RU" baseline="0" dirty="0"/>
                        <a:t> 1 и 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Баллы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87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Соблюдение грамматических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340">
                <a:tc>
                  <a:txBody>
                    <a:bodyPr/>
                    <a:lstStyle/>
                    <a:p>
                      <a:r>
                        <a:rPr lang="ru-RU" dirty="0"/>
                        <a:t>Грамматических</a:t>
                      </a:r>
                      <a:r>
                        <a:rPr lang="ru-RU" baseline="0" dirty="0"/>
                        <a:t> ошибок нет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1165">
                <a:tc>
                  <a:txBody>
                    <a:bodyPr/>
                    <a:lstStyle/>
                    <a:p>
                      <a:r>
                        <a:rPr lang="ru-RU" dirty="0"/>
                        <a:t>Допущены грамматические ошибки (одна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3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Соблюдение орфоэпических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23857">
                <a:tc>
                  <a:txBody>
                    <a:bodyPr/>
                    <a:lstStyle/>
                    <a:p>
                      <a:r>
                        <a:rPr lang="ru-RU" dirty="0"/>
                        <a:t>Орфоэпических ошибок</a:t>
                      </a:r>
                      <a:r>
                        <a:rPr lang="ru-RU" baseline="0" dirty="0"/>
                        <a:t> нет,</a:t>
                      </a:r>
                    </a:p>
                    <a:p>
                      <a:r>
                        <a:rPr lang="ru-RU" b="1" baseline="0" dirty="0"/>
                        <a:t>или</a:t>
                      </a:r>
                    </a:p>
                    <a:p>
                      <a:r>
                        <a:rPr lang="ru-RU" baseline="0" dirty="0"/>
                        <a:t>допущено не более одной орфоэпической ошибки (включая слово в тексте с поставленным ударением)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4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Допущены орфоэпические ошибки (две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8" name="Рисунок 7" descr="Screenshot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16632"/>
            <a:ext cx="1295581" cy="48584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5315" y="404664"/>
            <a:ext cx="428685" cy="19814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144016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Дополнительная оценка выполнения заданий 1 и 2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412776"/>
          <a:ext cx="8424936" cy="3818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29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284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Критерии оценивания правильности речи за выполнение заданий</a:t>
                      </a:r>
                      <a:r>
                        <a:rPr lang="ru-RU" baseline="0" dirty="0"/>
                        <a:t> 1 и 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Баллы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87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Соблюдение речевых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340">
                <a:tc>
                  <a:txBody>
                    <a:bodyPr/>
                    <a:lstStyle/>
                    <a:p>
                      <a:r>
                        <a:rPr lang="ru-RU" dirty="0"/>
                        <a:t>Речевых ошибок</a:t>
                      </a:r>
                      <a:r>
                        <a:rPr lang="ru-RU" baseline="0" dirty="0"/>
                        <a:t> нет,</a:t>
                      </a:r>
                    </a:p>
                    <a:p>
                      <a:r>
                        <a:rPr lang="ru-RU" b="1" baseline="0" dirty="0"/>
                        <a:t>или</a:t>
                      </a:r>
                    </a:p>
                    <a:p>
                      <a:r>
                        <a:rPr lang="ru-RU" baseline="0" dirty="0"/>
                        <a:t>допущено не более трех речевых ошибок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1165">
                <a:tc>
                  <a:txBody>
                    <a:bodyPr/>
                    <a:lstStyle/>
                    <a:p>
                      <a:r>
                        <a:rPr lang="ru-RU" dirty="0"/>
                        <a:t>Допущены речевые ошибки (четыре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3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Искажения слов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8751">
                <a:tc>
                  <a:txBody>
                    <a:bodyPr/>
                    <a:lstStyle/>
                    <a:p>
                      <a:r>
                        <a:rPr lang="ru-RU" dirty="0"/>
                        <a:t>Искажений слов нет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4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Допущены искажения слов (одно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8" name="Рисунок 7" descr="Screenshot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16632"/>
            <a:ext cx="1295581" cy="4858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301208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балла – максимальное количество баллов за правильность речи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7784" y="5733256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Если участник собеседования не приступал к выполнению</a:t>
            </a:r>
          </a:p>
          <a:p>
            <a:r>
              <a:rPr lang="ru-RU" sz="1600" dirty="0"/>
              <a:t>задания 2, то по критериям оценивания правильности речи за выполнение заданий 1 и 2 ставится не более 2 баллов.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721114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Общий балл </a:t>
            </a:r>
            <a:br>
              <a:rPr lang="ru-RU" dirty="0"/>
            </a:br>
            <a:r>
              <a:rPr lang="ru-RU" dirty="0"/>
              <a:t>за выполнение заданий 1 и 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8264" y="5157192"/>
            <a:ext cx="1872208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Задания </a:t>
            </a:r>
          </a:p>
          <a:p>
            <a:pPr algn="ctr"/>
            <a:r>
              <a:rPr lang="ru-RU" b="1" dirty="0"/>
              <a:t>1 и 2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8024" y="5157192"/>
            <a:ext cx="1944216" cy="1224136"/>
          </a:xfrm>
          <a:prstGeom prst="roundRect">
            <a:avLst/>
          </a:prstGeom>
          <a:solidFill>
            <a:srgbClr val="F1F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Правильность речи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71800" y="1772816"/>
            <a:ext cx="1800200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 балла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99792" y="3429000"/>
            <a:ext cx="1872208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4 балла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99792" y="5157192"/>
            <a:ext cx="1872208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4 балла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3356992"/>
            <a:ext cx="1800200" cy="1368152"/>
          </a:xfrm>
          <a:prstGeom prst="roundRect">
            <a:avLst/>
          </a:prstGeom>
          <a:solidFill>
            <a:srgbClr val="A3F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10 баллов – максимум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48264" y="3429000"/>
            <a:ext cx="180020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Задание 2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76256" y="1772816"/>
            <a:ext cx="180020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Задание 1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88024" y="3429000"/>
            <a:ext cx="1944216" cy="1224136"/>
          </a:xfrm>
          <a:prstGeom prst="roundRect">
            <a:avLst/>
          </a:prstGeom>
          <a:solidFill>
            <a:srgbClr val="F1F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Пересказ текста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88024" y="1772816"/>
            <a:ext cx="1872208" cy="1224136"/>
          </a:xfrm>
          <a:prstGeom prst="roundRect">
            <a:avLst/>
          </a:prstGeom>
          <a:solidFill>
            <a:srgbClr val="F1F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Чтение текста вслух</a:t>
            </a:r>
          </a:p>
        </p:txBody>
      </p:sp>
      <p:cxnSp>
        <p:nvCxnSpPr>
          <p:cNvPr id="27" name="Прямая соединительная линия 26"/>
          <p:cNvCxnSpPr>
            <a:endCxn id="18" idx="1"/>
          </p:cNvCxnSpPr>
          <p:nvPr/>
        </p:nvCxnSpPr>
        <p:spPr>
          <a:xfrm flipV="1">
            <a:off x="1403648" y="2384884"/>
            <a:ext cx="1368152" cy="9721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475656" y="4725144"/>
            <a:ext cx="1224136" cy="93610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 descr="Screenshot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0"/>
            <a:ext cx="1533739" cy="866896"/>
          </a:xfrm>
          <a:prstGeom prst="rect">
            <a:avLst/>
          </a:prstGeom>
        </p:spPr>
      </p:pic>
      <p:pic>
        <p:nvPicPr>
          <p:cNvPr id="40" name="Рисунок 39" descr="Screenshot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5315" y="332656"/>
            <a:ext cx="428685" cy="1981477"/>
          </a:xfrm>
          <a:prstGeom prst="rect">
            <a:avLst/>
          </a:prstGeom>
        </p:spPr>
      </p:pic>
      <p:cxnSp>
        <p:nvCxnSpPr>
          <p:cNvPr id="48" name="Прямая соединительная линия 47"/>
          <p:cNvCxnSpPr>
            <a:stCxn id="21" idx="3"/>
            <a:endCxn id="19" idx="1"/>
          </p:cNvCxnSpPr>
          <p:nvPr/>
        </p:nvCxnSpPr>
        <p:spPr>
          <a:xfrm>
            <a:off x="2051720" y="404106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8" idx="3"/>
            <a:endCxn id="25" idx="1"/>
          </p:cNvCxnSpPr>
          <p:nvPr/>
        </p:nvCxnSpPr>
        <p:spPr>
          <a:xfrm>
            <a:off x="4572000" y="238488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57200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57200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660232" y="242088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73224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73224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252536" y="404664"/>
            <a:ext cx="9145016" cy="1012974"/>
          </a:xfrm>
        </p:spPr>
        <p:txBody>
          <a:bodyPr>
            <a:normAutofit/>
          </a:bodyPr>
          <a:lstStyle/>
          <a:p>
            <a:pPr indent="256032" algn="ctr"/>
            <a:r>
              <a:rPr lang="ru-RU" sz="3000" dirty="0"/>
              <a:t>Задание 3. Монологическое высказывание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39952" y="1556792"/>
            <a:ext cx="4104456" cy="576064"/>
          </a:xfrm>
          <a:prstGeom prst="roundRect">
            <a:avLst/>
          </a:prstGeom>
          <a:solidFill>
            <a:srgbClr val="A3F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11960" y="3068960"/>
            <a:ext cx="4104456" cy="576064"/>
          </a:xfrm>
          <a:prstGeom prst="roundRect">
            <a:avLst/>
          </a:prstGeom>
          <a:solidFill>
            <a:srgbClr val="78E4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1960" y="2276872"/>
            <a:ext cx="4608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Праздник (на основе описания фотографии)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3968" y="3789041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Поход (экскурсия), который запомнился мне больше всего</a:t>
            </a:r>
          </a:p>
          <a:p>
            <a:r>
              <a:rPr lang="ru-RU" dirty="0"/>
              <a:t>(повествование на основе жизненного опыта)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11960" y="5013176"/>
            <a:ext cx="4104456" cy="576064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3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5733256"/>
            <a:ext cx="4860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Всегда ли нужно следовать моде? (рассуждение по</a:t>
            </a:r>
          </a:p>
          <a:p>
            <a:r>
              <a:rPr lang="ru-RU" dirty="0"/>
              <a:t>поставленному вопросу)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67544" y="1556792"/>
            <a:ext cx="3168352" cy="2448272"/>
          </a:xfrm>
          <a:prstGeom prst="roundRect">
            <a:avLst/>
          </a:prstGeom>
          <a:solidFill>
            <a:srgbClr val="7CCD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Выберите одну из тем для беседы.</a:t>
            </a:r>
          </a:p>
        </p:txBody>
      </p:sp>
      <p:pic>
        <p:nvPicPr>
          <p:cNvPr id="14" name="Рисунок 13" descr="Screenshot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315" y="332656"/>
            <a:ext cx="428685" cy="1981477"/>
          </a:xfrm>
          <a:prstGeom prst="rect">
            <a:avLst/>
          </a:prstGeom>
        </p:spPr>
      </p:pic>
      <p:pic>
        <p:nvPicPr>
          <p:cNvPr id="16" name="Рисунок 15" descr="Screenshot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16632"/>
            <a:ext cx="1295581" cy="485843"/>
          </a:xfrm>
          <a:prstGeom prst="rect">
            <a:avLst/>
          </a:prstGeom>
        </p:spPr>
      </p:pic>
      <p:pic>
        <p:nvPicPr>
          <p:cNvPr id="18" name="Рисунок 17" descr="19287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365104"/>
            <a:ext cx="1368152" cy="13681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979712" y="4653136"/>
            <a:ext cx="20162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1 минута на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подготовку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dirty="0"/>
              <a:t>Карточка поможет рассказать о празднике</a:t>
            </a:r>
          </a:p>
        </p:txBody>
      </p:sp>
      <p:pic>
        <p:nvPicPr>
          <p:cNvPr id="5" name="Рисунок 4" descr="Screenshot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248472" cy="3168352"/>
          </a:xfrm>
          <a:prstGeom prst="rect">
            <a:avLst/>
          </a:prstGeom>
        </p:spPr>
      </p:pic>
      <p:pic>
        <p:nvPicPr>
          <p:cNvPr id="6" name="Рисунок 5" descr="19287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941168"/>
            <a:ext cx="1296144" cy="129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9752" y="515719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минуты 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монолог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1556792"/>
            <a:ext cx="3528392" cy="50405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Задание</a:t>
            </a:r>
            <a:r>
              <a:rPr lang="ru-RU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0032" y="2204864"/>
            <a:ext cx="2868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Опишите фотографию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2708920"/>
            <a:ext cx="3528392" cy="50405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Не забудьте описать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3356992"/>
            <a:ext cx="4068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 </a:t>
            </a:r>
            <a:r>
              <a:rPr lang="ru-RU" sz="2000" dirty="0"/>
              <a:t>место и время проведения праздника</a:t>
            </a:r>
          </a:p>
          <a:p>
            <a:r>
              <a:rPr lang="ru-RU" sz="2000" dirty="0"/>
              <a:t>• событие, которому, по Вашему мнению, посвящен праздник</a:t>
            </a:r>
          </a:p>
          <a:p>
            <a:r>
              <a:rPr lang="ru-RU" sz="2000" dirty="0"/>
              <a:t>• присутствующих на празднике</a:t>
            </a:r>
          </a:p>
          <a:p>
            <a:r>
              <a:rPr lang="ru-RU" sz="2000" dirty="0"/>
              <a:t>• общую атмосферу праздника и настроение участников</a:t>
            </a:r>
          </a:p>
        </p:txBody>
      </p:sp>
      <p:pic>
        <p:nvPicPr>
          <p:cNvPr id="12" name="Рисунок 11" descr="Screenshot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15315" y="260648"/>
            <a:ext cx="428685" cy="1981477"/>
          </a:xfrm>
          <a:prstGeom prst="rect">
            <a:avLst/>
          </a:prstGeom>
        </p:spPr>
      </p:pic>
      <p:pic>
        <p:nvPicPr>
          <p:cNvPr id="14" name="Рисунок 13" descr="Screenshot_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80" y="0"/>
            <a:ext cx="1295581" cy="48584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400" dirty="0"/>
              <a:t>Карточка поможет</a:t>
            </a:r>
            <a:br>
              <a:rPr lang="ru-RU" sz="3400" dirty="0"/>
            </a:br>
            <a:r>
              <a:rPr lang="ru-RU" sz="3400" dirty="0"/>
              <a:t> рассказать о походе (экскурсии)</a:t>
            </a:r>
          </a:p>
        </p:txBody>
      </p:sp>
      <p:pic>
        <p:nvPicPr>
          <p:cNvPr id="6" name="Рисунок 5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5229200"/>
            <a:ext cx="1296144" cy="129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2200" y="544522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минуты 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монолог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2132856"/>
            <a:ext cx="7992888" cy="50405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Задание</a:t>
            </a:r>
            <a:r>
              <a:rPr lang="ru-RU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2564904"/>
            <a:ext cx="726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Расскажите о том, как Вы ходили в поход (на экскурсию).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3429000"/>
            <a:ext cx="7992888" cy="50405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Не забудьте рассказать </a:t>
            </a:r>
          </a:p>
        </p:txBody>
      </p:sp>
      <p:pic>
        <p:nvPicPr>
          <p:cNvPr id="12" name="Рисунок 11" descr="Screenshot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5315" y="260648"/>
            <a:ext cx="428685" cy="1981477"/>
          </a:xfrm>
          <a:prstGeom prst="rect">
            <a:avLst/>
          </a:prstGeom>
        </p:spPr>
      </p:pic>
      <p:pic>
        <p:nvPicPr>
          <p:cNvPr id="14" name="Рисунок 13" descr="Screenshot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0"/>
            <a:ext cx="1295581" cy="48584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67544" y="4077072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/>
              <a:t>куда и когда Вы ходили в поход (на экскурсию)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с кем Вы ходили в поход (на экскурсию)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как Вы готовились к походу (экскурсии)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почему Вам запомнился этот поход (экскурсия)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507288" cy="864096"/>
          </a:xfrm>
        </p:spPr>
        <p:txBody>
          <a:bodyPr>
            <a:noAutofit/>
          </a:bodyPr>
          <a:lstStyle/>
          <a:p>
            <a:pPr algn="ctr"/>
            <a:r>
              <a:rPr lang="ru-RU" sz="3400" dirty="0"/>
              <a:t>Карточка поможет высказаться о моде</a:t>
            </a:r>
          </a:p>
        </p:txBody>
      </p:sp>
      <p:pic>
        <p:nvPicPr>
          <p:cNvPr id="6" name="Рисунок 5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5229200"/>
            <a:ext cx="1296144" cy="1296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2200" y="544522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минуты 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монолог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2132856"/>
            <a:ext cx="7992888" cy="50405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Задание</a:t>
            </a:r>
            <a:r>
              <a:rPr lang="ru-RU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2564904"/>
            <a:ext cx="7260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dirty="0"/>
              <a:t>Всегда ли нужно следовать моде?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3429000"/>
            <a:ext cx="7992888" cy="50405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Не забудьте дать ответы на вопросы </a:t>
            </a:r>
          </a:p>
        </p:txBody>
      </p:sp>
      <p:pic>
        <p:nvPicPr>
          <p:cNvPr id="12" name="Рисунок 11" descr="Screenshot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5315" y="620688"/>
            <a:ext cx="428685" cy="1981477"/>
          </a:xfrm>
          <a:prstGeom prst="rect">
            <a:avLst/>
          </a:prstGeom>
        </p:spPr>
      </p:pic>
      <p:pic>
        <p:nvPicPr>
          <p:cNvPr id="14" name="Рисунок 13" descr="Screenshot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116632"/>
            <a:ext cx="1536170" cy="57606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67544" y="4077072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 Что значит следовать моде?</a:t>
            </a:r>
          </a:p>
          <a:p>
            <a:r>
              <a:rPr lang="ru-RU" dirty="0"/>
              <a:t>• Для Вас важно следовать моде и почему?</a:t>
            </a:r>
          </a:p>
          <a:p>
            <a:r>
              <a:rPr lang="ru-RU" dirty="0"/>
              <a:t>• Следовать моде можно только в одежде?</a:t>
            </a:r>
          </a:p>
          <a:p>
            <a:r>
              <a:rPr lang="ru-RU" dirty="0"/>
              <a:t>• Как Вы понимаете выражение «хороший вкус»?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5315" y="476672"/>
            <a:ext cx="428685" cy="19814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/>
              <a:t>Оценка за выполнение задания 3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124744"/>
          <a:ext cx="8280920" cy="5094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059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Критерии оценивания монологического высказывания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Баллы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339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Выполнение коммуникативной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задачи</a:t>
                      </a:r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00848">
                <a:tc>
                  <a:txBody>
                    <a:bodyPr/>
                    <a:lstStyle/>
                    <a:p>
                      <a:r>
                        <a:rPr lang="ru-RU" dirty="0"/>
                        <a:t>Участник справился</a:t>
                      </a:r>
                      <a:r>
                        <a:rPr lang="ru-RU" baseline="0" dirty="0"/>
                        <a:t> с коммуникативной задачей.</a:t>
                      </a:r>
                    </a:p>
                    <a:p>
                      <a:r>
                        <a:rPr lang="ru-RU" baseline="0" dirty="0"/>
                        <a:t>Приведено не менее 10 фраз по теме высказывания.</a:t>
                      </a:r>
                    </a:p>
                    <a:p>
                      <a:r>
                        <a:rPr lang="ru-RU" baseline="0" dirty="0"/>
                        <a:t>Фактические ошибки отсутствуют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11611">
                <a:tc>
                  <a:txBody>
                    <a:bodyPr/>
                    <a:lstStyle/>
                    <a:p>
                      <a:r>
                        <a:rPr lang="ru-RU" dirty="0"/>
                        <a:t>Испытуемый</a:t>
                      </a:r>
                      <a:r>
                        <a:rPr lang="ru-RU" baseline="0" dirty="0"/>
                        <a:t> предпринял попытку справиться с коммуникативной задачей, </a:t>
                      </a:r>
                    </a:p>
                    <a:p>
                      <a:r>
                        <a:rPr lang="ru-RU" b="1" baseline="0" dirty="0"/>
                        <a:t>но</a:t>
                      </a:r>
                    </a:p>
                    <a:p>
                      <a:r>
                        <a:rPr lang="ru-RU" baseline="0" dirty="0"/>
                        <a:t>допустил фактические ошибки, </a:t>
                      </a:r>
                    </a:p>
                    <a:p>
                      <a:r>
                        <a:rPr lang="ru-RU" b="1" baseline="0" dirty="0"/>
                        <a:t>и</a:t>
                      </a:r>
                      <a:r>
                        <a:rPr lang="en-US" b="1" baseline="0" dirty="0"/>
                        <a:t>/</a:t>
                      </a:r>
                      <a:r>
                        <a:rPr lang="ru-RU" b="1" baseline="0" dirty="0"/>
                        <a:t>или </a:t>
                      </a:r>
                    </a:p>
                    <a:p>
                      <a:r>
                        <a:rPr lang="ru-RU" baseline="0" dirty="0"/>
                        <a:t>привел менее 10 фраз по теме высказывания</a:t>
                      </a:r>
                      <a:endParaRPr lang="ru-RU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717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Учет условий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речевой ситуации</a:t>
                      </a:r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2717">
                <a:tc>
                  <a:txBody>
                    <a:bodyPr/>
                    <a:lstStyle/>
                    <a:p>
                      <a:r>
                        <a:rPr lang="ru-RU" dirty="0"/>
                        <a:t>Учтены условия речевой ситуации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17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Условия</a:t>
                      </a:r>
                      <a:r>
                        <a:rPr lang="ru-RU" baseline="0" dirty="0"/>
                        <a:t> речевой ситуации не учтены</a:t>
                      </a:r>
                      <a:endParaRPr lang="ru-RU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8" name="Рисунок 7" descr="Screenshot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0"/>
            <a:ext cx="1295581" cy="48584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5315" y="404664"/>
            <a:ext cx="428685" cy="19814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dirty="0"/>
              <a:t>Оценка за выполнение задания 3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628800"/>
          <a:ext cx="8280920" cy="3647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9472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Критерии оценивания монологического высказывания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Баллы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1955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Речевое оформление монологического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высказывания*</a:t>
                      </a:r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70424">
                <a:tc>
                  <a:txBody>
                    <a:bodyPr/>
                    <a:lstStyle/>
                    <a:p>
                      <a:r>
                        <a:rPr lang="ru-RU" dirty="0"/>
                        <a:t>Высказывание характеризуется смысловой цельностью, речевой связностью и последовательностью изложения:</a:t>
                      </a:r>
                      <a:r>
                        <a:rPr lang="ru-RU" baseline="0" dirty="0"/>
                        <a:t> логические ошибки отсутствуют, последовательность изложения не нарушена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1204">
                <a:tc>
                  <a:txBody>
                    <a:bodyPr/>
                    <a:lstStyle/>
                    <a:p>
                      <a:r>
                        <a:rPr lang="ru-RU" dirty="0"/>
                        <a:t>Высказывание</a:t>
                      </a:r>
                      <a:r>
                        <a:rPr lang="ru-RU" baseline="0" dirty="0"/>
                        <a:t> нелогично, изложение непоследовательно. Присутствуют логические ошибки (одна или более)</a:t>
                      </a:r>
                      <a:endParaRPr lang="ru-RU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5877272"/>
            <a:ext cx="8064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балла – максимум за задание 3</a:t>
            </a:r>
          </a:p>
        </p:txBody>
      </p:sp>
      <p:pic>
        <p:nvPicPr>
          <p:cNvPr id="8" name="Рисунок 7" descr="Screenshot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16632"/>
            <a:ext cx="1295581" cy="4858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9632" y="537321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*Речевое оформление оценивается в целом по заданиям 3 и 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Даты проведения устного собеседования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7584" y="1916832"/>
            <a:ext cx="2592288" cy="136815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8</a:t>
            </a:r>
            <a:r>
              <a:rPr lang="ru-RU" sz="3600" dirty="0" smtClean="0"/>
              <a:t> </a:t>
            </a:r>
            <a:r>
              <a:rPr lang="ru-RU" sz="3600" dirty="0"/>
              <a:t>февраля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75656" y="5013176"/>
            <a:ext cx="2592288" cy="136815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smtClean="0"/>
              <a:t>17 </a:t>
            </a:r>
            <a:r>
              <a:rPr lang="ru-RU" sz="3600" dirty="0"/>
              <a:t>мая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75656" y="3429000"/>
            <a:ext cx="2592288" cy="136815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15 </a:t>
            </a:r>
            <a:r>
              <a:rPr lang="ru-RU" sz="3600" dirty="0"/>
              <a:t>марта</a:t>
            </a:r>
          </a:p>
        </p:txBody>
      </p:sp>
      <p:pic>
        <p:nvPicPr>
          <p:cNvPr id="7" name="Рисунок 6" descr="Screenshot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315" y="548680"/>
            <a:ext cx="428685" cy="1981477"/>
          </a:xfrm>
          <a:prstGeom prst="rect">
            <a:avLst/>
          </a:prstGeom>
        </p:spPr>
      </p:pic>
      <p:pic>
        <p:nvPicPr>
          <p:cNvPr id="9" name="Рисунок 8" descr="Screenshot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16632"/>
            <a:ext cx="1295581" cy="4858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79912" y="1988840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Устное собеседование для учеников 9-х классов на допуск к ГИА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3356992"/>
            <a:ext cx="40324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Дополнительные сроки сдачи для учеников, которые получили «незачет», пропустили или не завершили итоговое собеседование по уважительным причинам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indent="256032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Во время беседы Вам будут предложены вопросы по выбранной Вами теме беседы:</a:t>
            </a:r>
          </a:p>
          <a:p>
            <a:pPr indent="256032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праздник; </a:t>
            </a:r>
          </a:p>
          <a:p>
            <a:pPr indent="256032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поход (экскурсия);</a:t>
            </a:r>
          </a:p>
          <a:p>
            <a:pPr indent="256032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мода.</a:t>
            </a:r>
          </a:p>
          <a:p>
            <a:pPr indent="256032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Пожалуйста, давайте полные ответы на вопросы, заданные собеседником-экзаменатором.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/>
          <a:lstStyle/>
          <a:p>
            <a:pPr algn="ctr"/>
            <a:r>
              <a:rPr lang="ru-RU" dirty="0"/>
              <a:t>Задание 4. Диалог</a:t>
            </a:r>
          </a:p>
        </p:txBody>
      </p:sp>
      <p:pic>
        <p:nvPicPr>
          <p:cNvPr id="9" name="Рисунок 8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5013176"/>
            <a:ext cx="1008112" cy="1008112"/>
          </a:xfrm>
          <a:prstGeom prst="rect">
            <a:avLst/>
          </a:prstGeom>
        </p:spPr>
      </p:pic>
      <p:pic>
        <p:nvPicPr>
          <p:cNvPr id="10" name="Рисунок 9" descr="1928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5013176"/>
            <a:ext cx="1008112" cy="10081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83768" y="5229200"/>
            <a:ext cx="2064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минут 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подготовку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8184" y="5229200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минуты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диалог</a:t>
            </a:r>
          </a:p>
        </p:txBody>
      </p:sp>
      <p:pic>
        <p:nvPicPr>
          <p:cNvPr id="13" name="Рисунок 12" descr="Screenshot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5315" y="476672"/>
            <a:ext cx="428685" cy="1981477"/>
          </a:xfrm>
          <a:prstGeom prst="rect">
            <a:avLst/>
          </a:prstGeom>
        </p:spPr>
      </p:pic>
      <p:pic>
        <p:nvPicPr>
          <p:cNvPr id="14" name="Рисунок 13" descr="Screenshot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0"/>
            <a:ext cx="1533739" cy="86689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Диалог «Праздник»: </a:t>
            </a:r>
            <a:br>
              <a:rPr lang="ru-RU" sz="3200" dirty="0"/>
            </a:br>
            <a:r>
              <a:rPr lang="ru-RU" sz="3200" dirty="0"/>
              <a:t>вопросы экзаменатора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772816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Какие праздники Вам нравятся больше и почему (домашние, школьные, праздники в кругу друзей)?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140968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Когда можно сказать, что праздник удался?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509120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Вы больше любите праздник или подготовку к нему? Почему?</a:t>
            </a:r>
          </a:p>
        </p:txBody>
      </p:sp>
      <p:sp>
        <p:nvSpPr>
          <p:cNvPr id="8" name="Овал 7"/>
          <p:cNvSpPr/>
          <p:nvPr/>
        </p:nvSpPr>
        <p:spPr>
          <a:xfrm>
            <a:off x="179512" y="1988840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179512" y="3356992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179512" y="4797152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11" name="Рисунок 10" descr="Screenshot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315" y="260648"/>
            <a:ext cx="428685" cy="1981477"/>
          </a:xfrm>
          <a:prstGeom prst="rect">
            <a:avLst/>
          </a:prstGeom>
        </p:spPr>
      </p:pic>
      <p:pic>
        <p:nvPicPr>
          <p:cNvPr id="12" name="Рисунок 11" descr="Screensho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0"/>
            <a:ext cx="1533739" cy="866896"/>
          </a:xfrm>
          <a:prstGeom prst="rect">
            <a:avLst/>
          </a:prstGeom>
        </p:spPr>
      </p:pic>
      <p:pic>
        <p:nvPicPr>
          <p:cNvPr id="13" name="Рисунок 12" descr="19287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5661248"/>
            <a:ext cx="1008112" cy="10081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6296" y="5877272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минуты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диалог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7128792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Диалог «Поход (экскурсия)»: </a:t>
            </a:r>
            <a:br>
              <a:rPr lang="ru-RU" sz="3200" dirty="0"/>
            </a:br>
            <a:r>
              <a:rPr lang="ru-RU" sz="3200" dirty="0"/>
              <a:t>вопросы экзаменатора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772816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Чем, по Вашему мнению, полезны походы (экскурсии)?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140968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Что бы Вы порекомендовали Вашим сверстникам, которые собираются впервые отправиться в поход (на экскурсию)?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509120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Что, по Вашему мнению, самое важное в походе (на экскурсии)?</a:t>
            </a:r>
          </a:p>
        </p:txBody>
      </p:sp>
      <p:sp>
        <p:nvSpPr>
          <p:cNvPr id="8" name="Овал 7"/>
          <p:cNvSpPr/>
          <p:nvPr/>
        </p:nvSpPr>
        <p:spPr>
          <a:xfrm>
            <a:off x="179512" y="1988840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179512" y="3356992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179512" y="4797152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11" name="Рисунок 10" descr="Screenshot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315" y="260648"/>
            <a:ext cx="428685" cy="1981477"/>
          </a:xfrm>
          <a:prstGeom prst="rect">
            <a:avLst/>
          </a:prstGeom>
        </p:spPr>
      </p:pic>
      <p:pic>
        <p:nvPicPr>
          <p:cNvPr id="12" name="Рисунок 11" descr="Screensho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0"/>
            <a:ext cx="1533739" cy="866896"/>
          </a:xfrm>
          <a:prstGeom prst="rect">
            <a:avLst/>
          </a:prstGeom>
        </p:spPr>
      </p:pic>
      <p:pic>
        <p:nvPicPr>
          <p:cNvPr id="13" name="Рисунок 12" descr="19287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5661248"/>
            <a:ext cx="1008112" cy="10081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6296" y="5877272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минуты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диалог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7128792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Диалог «Мода»:</a:t>
            </a:r>
            <a:br>
              <a:rPr lang="ru-RU" sz="3200" dirty="0"/>
            </a:br>
            <a:r>
              <a:rPr lang="ru-RU" sz="3200" dirty="0"/>
              <a:t>вопросы экзаменатора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1772816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Что означает, по Вашему мнению, слово «модный»?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7584" y="3140968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Вы слушаете чужие советы? Чьи советы для Вас особенно важны?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4509120"/>
            <a:ext cx="7848872" cy="1008112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Приведите пример отрицательного влияния моды.</a:t>
            </a:r>
          </a:p>
        </p:txBody>
      </p:sp>
      <p:sp>
        <p:nvSpPr>
          <p:cNvPr id="8" name="Овал 7"/>
          <p:cNvSpPr/>
          <p:nvPr/>
        </p:nvSpPr>
        <p:spPr>
          <a:xfrm>
            <a:off x="179512" y="1988840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9" name="Овал 8"/>
          <p:cNvSpPr/>
          <p:nvPr/>
        </p:nvSpPr>
        <p:spPr>
          <a:xfrm>
            <a:off x="179512" y="3356992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179512" y="4797152"/>
            <a:ext cx="504056" cy="504056"/>
          </a:xfrm>
          <a:prstGeom prst="ellipse">
            <a:avLst/>
          </a:prstGeom>
          <a:solidFill>
            <a:srgbClr val="53F7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pic>
        <p:nvPicPr>
          <p:cNvPr id="11" name="Рисунок 10" descr="Screenshot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315" y="260648"/>
            <a:ext cx="428685" cy="1981477"/>
          </a:xfrm>
          <a:prstGeom prst="rect">
            <a:avLst/>
          </a:prstGeom>
        </p:spPr>
      </p:pic>
      <p:pic>
        <p:nvPicPr>
          <p:cNvPr id="12" name="Рисунок 11" descr="Screensho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0"/>
            <a:ext cx="1533739" cy="866896"/>
          </a:xfrm>
          <a:prstGeom prst="rect">
            <a:avLst/>
          </a:prstGeom>
        </p:spPr>
      </p:pic>
      <p:pic>
        <p:nvPicPr>
          <p:cNvPr id="13" name="Рисунок 12" descr="19287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5661248"/>
            <a:ext cx="1008112" cy="10081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6296" y="5877272"/>
            <a:ext cx="1422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минуты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диалог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5315" y="476672"/>
            <a:ext cx="428685" cy="19814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dirty="0"/>
              <a:t>Оценка за выполнение задания 4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412776"/>
          <a:ext cx="8280920" cy="4029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3059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Критерии оценивания диалога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Баллы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0848">
                <a:tc>
                  <a:txBody>
                    <a:bodyPr/>
                    <a:lstStyle/>
                    <a:p>
                      <a:r>
                        <a:rPr lang="ru-RU" dirty="0"/>
                        <a:t>Участник справился</a:t>
                      </a:r>
                      <a:r>
                        <a:rPr lang="ru-RU" baseline="0" dirty="0"/>
                        <a:t> с коммуникативной задачей.</a:t>
                      </a:r>
                    </a:p>
                    <a:p>
                      <a:r>
                        <a:rPr lang="ru-RU" baseline="0" dirty="0"/>
                        <a:t>Даны ответы на все вопросы в диалоге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1360">
                <a:tc>
                  <a:txBody>
                    <a:bodyPr/>
                    <a:lstStyle/>
                    <a:p>
                      <a:r>
                        <a:rPr lang="ru-RU" dirty="0"/>
                        <a:t>Ответы на вопросы не даны,</a:t>
                      </a:r>
                    </a:p>
                    <a:p>
                      <a:r>
                        <a:rPr lang="ru-RU" b="1" dirty="0"/>
                        <a:t>или</a:t>
                      </a:r>
                      <a:r>
                        <a:rPr lang="ru-RU" dirty="0"/>
                        <a:t> </a:t>
                      </a:r>
                    </a:p>
                    <a:p>
                      <a:r>
                        <a:rPr lang="ru-RU" dirty="0"/>
                        <a:t>даны односложные ответы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2717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Учет условий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речевой ситуации</a:t>
                      </a:r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717">
                <a:tc>
                  <a:txBody>
                    <a:bodyPr/>
                    <a:lstStyle/>
                    <a:p>
                      <a:r>
                        <a:rPr lang="ru-RU" dirty="0"/>
                        <a:t>Учтены условия речевой ситуации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17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Условия</a:t>
                      </a:r>
                      <a:r>
                        <a:rPr lang="ru-RU" baseline="0" dirty="0"/>
                        <a:t> речевой ситуации не учтены</a:t>
                      </a:r>
                      <a:endParaRPr lang="ru-RU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8" name="Рисунок 7" descr="Screenshot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0"/>
            <a:ext cx="1295581" cy="48584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23728" y="5733256"/>
            <a:ext cx="65527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балла – максимум за задание 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5315" y="404664"/>
            <a:ext cx="428685" cy="19814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04664"/>
            <a:ext cx="8507288" cy="1368152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Дополнительная оценка выполнения заданий 3 и 4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772816"/>
          <a:ext cx="8424936" cy="417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29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284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Критерии оценивания правильности речи за выполнение заданий</a:t>
                      </a:r>
                      <a:r>
                        <a:rPr lang="ru-RU" baseline="0" dirty="0"/>
                        <a:t> 3 и 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Баллы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87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Соблюдение грамматических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340">
                <a:tc>
                  <a:txBody>
                    <a:bodyPr/>
                    <a:lstStyle/>
                    <a:p>
                      <a:r>
                        <a:rPr lang="ru-RU" dirty="0"/>
                        <a:t>Грамматических</a:t>
                      </a:r>
                      <a:r>
                        <a:rPr lang="ru-RU" baseline="0" dirty="0"/>
                        <a:t> ошибок нет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1165">
                <a:tc>
                  <a:txBody>
                    <a:bodyPr/>
                    <a:lstStyle/>
                    <a:p>
                      <a:r>
                        <a:rPr lang="ru-RU" dirty="0"/>
                        <a:t>Допущены грамматические ошибки (одна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3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Соблюдение орфоэпических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23857">
                <a:tc>
                  <a:txBody>
                    <a:bodyPr/>
                    <a:lstStyle/>
                    <a:p>
                      <a:r>
                        <a:rPr lang="ru-RU" dirty="0"/>
                        <a:t>Орфоэпических ошибок</a:t>
                      </a:r>
                      <a:r>
                        <a:rPr lang="ru-RU" baseline="0" dirty="0"/>
                        <a:t> нет,</a:t>
                      </a:r>
                    </a:p>
                    <a:p>
                      <a:r>
                        <a:rPr lang="ru-RU" b="1" baseline="0" dirty="0"/>
                        <a:t>или</a:t>
                      </a:r>
                    </a:p>
                    <a:p>
                      <a:r>
                        <a:rPr lang="ru-RU" baseline="0" dirty="0"/>
                        <a:t>допущено не более одной орфоэпической ошибки (включая слово в тексте с поставленным ударением)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4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Допущены орфоэпические ошибки (три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8" name="Рисунок 7" descr="Screenshot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16632"/>
            <a:ext cx="1295581" cy="48584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5315" y="404664"/>
            <a:ext cx="428685" cy="19814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0"/>
            <a:ext cx="8208912" cy="1628800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Дополнительная оценка выполнения заданий 3 и 4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1340768"/>
          <a:ext cx="8424936" cy="4205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29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284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Критерии оценивания правильности речи за выполнение заданий</a:t>
                      </a:r>
                      <a:r>
                        <a:rPr lang="ru-RU" baseline="0" dirty="0"/>
                        <a:t> 3 и 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Баллы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874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Соблюдение речевых норм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340">
                <a:tc>
                  <a:txBody>
                    <a:bodyPr/>
                    <a:lstStyle/>
                    <a:p>
                      <a:r>
                        <a:rPr lang="ru-RU" dirty="0"/>
                        <a:t>Речевых ошибок</a:t>
                      </a:r>
                      <a:r>
                        <a:rPr lang="ru-RU" baseline="0" dirty="0"/>
                        <a:t> нет,</a:t>
                      </a:r>
                    </a:p>
                    <a:p>
                      <a:r>
                        <a:rPr lang="ru-RU" b="1" baseline="0" dirty="0"/>
                        <a:t>или</a:t>
                      </a:r>
                    </a:p>
                    <a:p>
                      <a:r>
                        <a:rPr lang="ru-RU" baseline="0" dirty="0"/>
                        <a:t>допущено не более трех речевых ошибок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1165">
                <a:tc>
                  <a:txBody>
                    <a:bodyPr/>
                    <a:lstStyle/>
                    <a:p>
                      <a:r>
                        <a:rPr lang="ru-RU" dirty="0"/>
                        <a:t>Допущены речевые ошибки (четыре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3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Речевое оформление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8751">
                <a:tc>
                  <a:txBody>
                    <a:bodyPr/>
                    <a:lstStyle/>
                    <a:p>
                      <a:r>
                        <a:rPr lang="ru-RU" dirty="0"/>
                        <a:t>Речь в целом</a:t>
                      </a:r>
                      <a:r>
                        <a:rPr lang="ru-RU" baseline="0" dirty="0"/>
                        <a:t> отличается богатством и точностью словаря, используются разнообразные синтаксические конструкции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4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Речь отличается бедностью</a:t>
                      </a:r>
                      <a:r>
                        <a:rPr lang="ru-RU" baseline="0" dirty="0"/>
                        <a:t> и</a:t>
                      </a:r>
                      <a:r>
                        <a:rPr lang="en-US" baseline="0" dirty="0"/>
                        <a:t>/</a:t>
                      </a:r>
                      <a:r>
                        <a:rPr lang="ru-RU" baseline="0" dirty="0"/>
                        <a:t>или неточностью словаря, и</a:t>
                      </a:r>
                      <a:r>
                        <a:rPr lang="en-US" baseline="0" dirty="0"/>
                        <a:t>/</a:t>
                      </a:r>
                      <a:r>
                        <a:rPr lang="ru-RU" baseline="0" dirty="0"/>
                        <a:t>или используются однотипные синтаксические конструкции</a:t>
                      </a:r>
                      <a:endParaRPr lang="ru-RU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8" name="Рисунок 7" descr="Screenshot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16632"/>
            <a:ext cx="1295581" cy="4858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558924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балла – максимальное количество баллов за речевое оформление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15816" y="5877272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Если участник собеседования не приступал к выполнению</a:t>
            </a:r>
          </a:p>
          <a:p>
            <a:r>
              <a:rPr lang="ru-RU" sz="1600" dirty="0"/>
              <a:t>задания 3, то по критериям оценивания правильности речи за выполнение заданий 3 и 4 ставится не более 2 баллов</a:t>
            </a:r>
            <a:r>
              <a:rPr lang="ru-RU" sz="1600" b="1" dirty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721114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Общий балл </a:t>
            </a:r>
            <a:br>
              <a:rPr lang="ru-RU" dirty="0"/>
            </a:br>
            <a:r>
              <a:rPr lang="ru-RU" dirty="0"/>
              <a:t>за выполнение заданий 3 и 4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8264" y="5157192"/>
            <a:ext cx="1872208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Задания </a:t>
            </a:r>
          </a:p>
          <a:p>
            <a:pPr algn="ctr"/>
            <a:r>
              <a:rPr lang="ru-RU" b="1" dirty="0"/>
              <a:t>3 и 4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788024" y="5157192"/>
            <a:ext cx="1944216" cy="1224136"/>
          </a:xfrm>
          <a:prstGeom prst="roundRect">
            <a:avLst/>
          </a:prstGeom>
          <a:solidFill>
            <a:srgbClr val="F1F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Правильность речи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71800" y="1772816"/>
            <a:ext cx="1800200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3 балла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99792" y="3429000"/>
            <a:ext cx="1872208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 балла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99792" y="5157192"/>
            <a:ext cx="1872208" cy="122413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4 балла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1520" y="3356992"/>
            <a:ext cx="1800200" cy="1368152"/>
          </a:xfrm>
          <a:prstGeom prst="roundRect">
            <a:avLst/>
          </a:prstGeom>
          <a:solidFill>
            <a:srgbClr val="A3FB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9 баллов – максимум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948264" y="3429000"/>
            <a:ext cx="180020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Задание 4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876256" y="1772816"/>
            <a:ext cx="1800200" cy="122413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Задание 3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88024" y="3429000"/>
            <a:ext cx="1944216" cy="1224136"/>
          </a:xfrm>
          <a:prstGeom prst="roundRect">
            <a:avLst/>
          </a:prstGeom>
          <a:solidFill>
            <a:srgbClr val="F1F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Диалог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88024" y="1772816"/>
            <a:ext cx="1872208" cy="1224136"/>
          </a:xfrm>
          <a:prstGeom prst="roundRect">
            <a:avLst/>
          </a:prstGeom>
          <a:solidFill>
            <a:srgbClr val="F1F0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Монолог</a:t>
            </a:r>
          </a:p>
        </p:txBody>
      </p:sp>
      <p:cxnSp>
        <p:nvCxnSpPr>
          <p:cNvPr id="27" name="Прямая соединительная линия 26"/>
          <p:cNvCxnSpPr>
            <a:endCxn id="18" idx="1"/>
          </p:cNvCxnSpPr>
          <p:nvPr/>
        </p:nvCxnSpPr>
        <p:spPr>
          <a:xfrm flipV="1">
            <a:off x="1403648" y="2384884"/>
            <a:ext cx="1368152" cy="972108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475656" y="4725144"/>
            <a:ext cx="1224136" cy="936104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 descr="Screenshot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0"/>
            <a:ext cx="1533739" cy="866896"/>
          </a:xfrm>
          <a:prstGeom prst="rect">
            <a:avLst/>
          </a:prstGeom>
        </p:spPr>
      </p:pic>
      <p:pic>
        <p:nvPicPr>
          <p:cNvPr id="40" name="Рисунок 39" descr="Screenshot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5315" y="332656"/>
            <a:ext cx="428685" cy="1981477"/>
          </a:xfrm>
          <a:prstGeom prst="rect">
            <a:avLst/>
          </a:prstGeom>
        </p:spPr>
      </p:pic>
      <p:cxnSp>
        <p:nvCxnSpPr>
          <p:cNvPr id="48" name="Прямая соединительная линия 47"/>
          <p:cNvCxnSpPr>
            <a:stCxn id="21" idx="3"/>
            <a:endCxn id="19" idx="1"/>
          </p:cNvCxnSpPr>
          <p:nvPr/>
        </p:nvCxnSpPr>
        <p:spPr>
          <a:xfrm>
            <a:off x="2051720" y="404106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18" idx="3"/>
            <a:endCxn id="25" idx="1"/>
          </p:cNvCxnSpPr>
          <p:nvPr/>
        </p:nvCxnSpPr>
        <p:spPr>
          <a:xfrm>
            <a:off x="4572000" y="238488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457200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57200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660232" y="242088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732240" y="407707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732240" y="58052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548680"/>
            <a:ext cx="8424936" cy="1224136"/>
          </a:xfrm>
        </p:spPr>
        <p:txBody>
          <a:bodyPr>
            <a:noAutofit/>
          </a:bodyPr>
          <a:lstStyle/>
          <a:p>
            <a:pPr algn="ctr"/>
            <a:r>
              <a:rPr lang="ru-RU" sz="3400" dirty="0"/>
              <a:t>Четыре задания для собеседования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="" xmlns:p14="http://schemas.microsoft.com/office/powerpoint/2010/main" val="3807876431"/>
              </p:ext>
            </p:extLst>
          </p:nvPr>
        </p:nvGraphicFramePr>
        <p:xfrm>
          <a:off x="179512" y="1916832"/>
          <a:ext cx="8712968" cy="3956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2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444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579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№</a:t>
                      </a: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Содержание</a:t>
                      </a:r>
                      <a:r>
                        <a:rPr lang="ru-RU" sz="1600" baseline="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 задания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Время на подготовку</a:t>
                      </a: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Время на ответ</a:t>
                      </a:r>
                    </a:p>
                  </a:txBody>
                  <a:tcPr marL="42397" marR="4239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803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1</a:t>
                      </a:r>
                    </a:p>
                  </a:txBody>
                  <a:tcPr marL="42397" marR="42397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Прочитать вслух</a:t>
                      </a:r>
                      <a:r>
                        <a:rPr lang="ru-RU" sz="1600" baseline="0" dirty="0"/>
                        <a:t> текст</a:t>
                      </a:r>
                      <a:endParaRPr lang="ru-RU" sz="1600" dirty="0"/>
                    </a:p>
                  </a:txBody>
                  <a:tcPr marL="42397" marR="42397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 минуты</a:t>
                      </a:r>
                    </a:p>
                  </a:txBody>
                  <a:tcPr marL="42397" marR="42397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 минуты</a:t>
                      </a:r>
                    </a:p>
                  </a:txBody>
                  <a:tcPr marL="42397" marR="42397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2</a:t>
                      </a:r>
                    </a:p>
                  </a:txBody>
                  <a:tcPr marL="42397" marR="42397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Пересказать текст из задания</a:t>
                      </a:r>
                      <a:r>
                        <a:rPr lang="ru-RU" sz="1600" baseline="0" dirty="0"/>
                        <a:t> 1 и дополнить его высказыванием</a:t>
                      </a:r>
                      <a:endParaRPr lang="ru-RU" sz="1600" dirty="0"/>
                    </a:p>
                  </a:txBody>
                  <a:tcPr marL="42397" marR="42397"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2 минуты</a:t>
                      </a:r>
                    </a:p>
                  </a:txBody>
                  <a:tcPr marL="42397" marR="42397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 минуты</a:t>
                      </a:r>
                    </a:p>
                  </a:txBody>
                  <a:tcPr marL="42397" marR="42397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21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3</a:t>
                      </a:r>
                    </a:p>
                  </a:txBody>
                  <a:tcPr marL="42397" marR="42397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Выбрать 1 вариант</a:t>
                      </a:r>
                      <a:r>
                        <a:rPr lang="ru-RU" sz="1600" baseline="0" dirty="0"/>
                        <a:t> монолога:</a:t>
                      </a:r>
                    </a:p>
                    <a:p>
                      <a:r>
                        <a:rPr lang="ru-RU" sz="1600" baseline="0" dirty="0"/>
                        <a:t>описать фотографию;</a:t>
                      </a:r>
                    </a:p>
                    <a:p>
                      <a:r>
                        <a:rPr lang="ru-RU" sz="1600" dirty="0"/>
                        <a:t>подготовить повествование на основе жизненного опыта;</a:t>
                      </a:r>
                    </a:p>
                    <a:p>
                      <a:r>
                        <a:rPr lang="ru-RU" sz="1600" dirty="0"/>
                        <a:t>подготовить рассуждение по проблеме</a:t>
                      </a:r>
                    </a:p>
                  </a:txBody>
                  <a:tcPr marL="42397" marR="42397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 минута</a:t>
                      </a:r>
                    </a:p>
                  </a:txBody>
                  <a:tcPr marL="42397" marR="42397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 минуты</a:t>
                      </a:r>
                    </a:p>
                  </a:txBody>
                  <a:tcPr marL="42397" marR="42397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57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4</a:t>
                      </a:r>
                    </a:p>
                  </a:txBody>
                  <a:tcPr marL="42397" marR="42397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Поучаствовать в диалоге по теме предыдущего задания</a:t>
                      </a:r>
                    </a:p>
                  </a:txBody>
                  <a:tcPr marL="42397" marR="42397"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 минут</a:t>
                      </a:r>
                    </a:p>
                  </a:txBody>
                  <a:tcPr marL="42397" marR="42397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 минуты</a:t>
                      </a:r>
                    </a:p>
                  </a:txBody>
                  <a:tcPr marL="42397" marR="4239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11560" y="6093296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Общее время ответа ученика – 15 минут</a:t>
            </a:r>
          </a:p>
        </p:txBody>
      </p:sp>
      <p:pic>
        <p:nvPicPr>
          <p:cNvPr id="13" name="Рисунок 12" descr="Screenshot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0"/>
            <a:ext cx="1533739" cy="866896"/>
          </a:xfrm>
          <a:prstGeom prst="rect">
            <a:avLst/>
          </a:prstGeom>
        </p:spPr>
      </p:pic>
      <p:pic>
        <p:nvPicPr>
          <p:cNvPr id="14" name="Рисунок 13" descr="Screenshot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29301" y="0"/>
            <a:ext cx="414699" cy="19168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252536" y="764704"/>
            <a:ext cx="9396536" cy="86409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  </a:t>
            </a:r>
            <a:r>
              <a:rPr lang="ru-RU" sz="4000" dirty="0"/>
              <a:t>Сколько баллов нужно набрать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1844824"/>
            <a:ext cx="2808312" cy="194421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баллов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907704" y="4293096"/>
            <a:ext cx="2448272" cy="1800200"/>
          </a:xfrm>
          <a:prstGeom prst="rect">
            <a:avLst/>
          </a:prstGeom>
          <a:solidFill>
            <a:srgbClr val="EAFB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необходимо набрать, чтобы получить «зачет»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72200" y="4293096"/>
            <a:ext cx="2448272" cy="1800200"/>
          </a:xfrm>
          <a:prstGeom prst="rect">
            <a:avLst/>
          </a:prstGeom>
          <a:solidFill>
            <a:srgbClr val="EAFB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2">
                    <a:lumMod val="75000"/>
                  </a:schemeClr>
                </a:solidFill>
              </a:rPr>
              <a:t>максимальное количество баллов за собеседование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20072" y="1844824"/>
            <a:ext cx="2808312" cy="1944216"/>
          </a:xfrm>
          <a:prstGeom prst="roundRect">
            <a:avLst/>
          </a:prstGeom>
          <a:solidFill>
            <a:srgbClr val="53CD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 баллов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187624" y="3789040"/>
            <a:ext cx="0" cy="1512168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187624" y="5301208"/>
            <a:ext cx="720080" cy="0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652120" y="3789040"/>
            <a:ext cx="0" cy="1512168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652120" y="5301208"/>
            <a:ext cx="720080" cy="0"/>
          </a:xfrm>
          <a:prstGeom prst="line">
            <a:avLst/>
          </a:prstGeom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 descr="Screenshot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0"/>
            <a:ext cx="1533739" cy="866896"/>
          </a:xfrm>
          <a:prstGeom prst="rect">
            <a:avLst/>
          </a:prstGeom>
        </p:spPr>
      </p:pic>
      <p:pic>
        <p:nvPicPr>
          <p:cNvPr id="26" name="Рисунок 25" descr="Screenshot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5315" y="476672"/>
            <a:ext cx="428685" cy="19814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648072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Задание 1. Чтение текста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4824536" cy="5040560"/>
          </a:xfrm>
        </p:spPr>
        <p:txBody>
          <a:bodyPr/>
          <a:lstStyle/>
          <a:p>
            <a:pPr algn="l"/>
            <a:r>
              <a:rPr lang="ru-RU" dirty="0"/>
              <a:t>Вам, конечно, знаком человек, изображённый на этой фотографии. Это Юрий Алексеевич Гагарин (1934–1968) – первый космонавт.</a:t>
            </a:r>
          </a:p>
          <a:p>
            <a:pPr algn="l"/>
            <a:r>
              <a:rPr lang="ru-RU" dirty="0"/>
              <a:t>Выразительно прочитайте текст о Юрии Алексеевиче Гагарине вслух.</a:t>
            </a:r>
          </a:p>
        </p:txBody>
      </p:sp>
      <p:pic>
        <p:nvPicPr>
          <p:cNvPr id="4" name="Рисунок 3" descr="Screenshot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0"/>
            <a:ext cx="1533739" cy="866896"/>
          </a:xfrm>
          <a:prstGeom prst="rect">
            <a:avLst/>
          </a:prstGeom>
        </p:spPr>
      </p:pic>
      <p:pic>
        <p:nvPicPr>
          <p:cNvPr id="5" name="Рисунок 4" descr="Screenshot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15315" y="404664"/>
            <a:ext cx="428685" cy="1981477"/>
          </a:xfrm>
          <a:prstGeom prst="rect">
            <a:avLst/>
          </a:prstGeom>
        </p:spPr>
      </p:pic>
      <p:pic>
        <p:nvPicPr>
          <p:cNvPr id="6" name="Рисунок 5" descr="гагари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861048"/>
            <a:ext cx="2880320" cy="2736304"/>
          </a:xfrm>
          <a:prstGeom prst="rect">
            <a:avLst/>
          </a:prstGeom>
        </p:spPr>
      </p:pic>
      <p:pic>
        <p:nvPicPr>
          <p:cNvPr id="7" name="Рисунок 6" descr="гагарин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980728"/>
            <a:ext cx="3067478" cy="30960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836712"/>
            <a:ext cx="8604448" cy="5760640"/>
          </a:xfrm>
        </p:spPr>
        <p:txBody>
          <a:bodyPr>
            <a:noAutofit/>
          </a:bodyPr>
          <a:lstStyle/>
          <a:p>
            <a:pPr marL="360000" lvl="1" indent="228600">
              <a:buNone/>
            </a:pPr>
            <a:r>
              <a:rPr lang="ru-RU" sz="1600" dirty="0"/>
              <a:t>Кандидаты в первый отряд космонавтов набирались среди военных лётчиков-истребителей по решению Сергея Павловича Королёва, считавшего, что именно эти лётчики уже имеют опыт перегрузок, стрессовых ситуаций и перепадов давления. Их было 20 молодых лётчиков, которых готовили к первому полёту в космос. Юрий Гагарин был одним из них.</a:t>
            </a:r>
          </a:p>
          <a:p>
            <a:pPr marL="360000" lvl="1" indent="228600">
              <a:buNone/>
            </a:pPr>
            <a:r>
              <a:rPr lang="ru-RU" sz="1600" dirty="0"/>
              <a:t>Когда началась подготовка, никто не мог даже предположить, кому из них предстоит открыть дорогу к звёздам. Надёжный, сильный и доброжелательный, Юрий никому не завидовал, никого не считал лучше или хуже себя. Он легко брал на себя инициативу, работал упорно и с удовольствием.</a:t>
            </a:r>
          </a:p>
          <a:p>
            <a:pPr marL="360000" lvl="1" indent="228600">
              <a:buNone/>
            </a:pPr>
            <a:r>
              <a:rPr lang="ru-RU" sz="1600" dirty="0"/>
              <a:t>12 апреля 1961 года в 9 часов 7 минут по московскому времени с космодрома </a:t>
            </a:r>
            <a:r>
              <a:rPr lang="ru-RU" sz="1600" dirty="0" err="1"/>
              <a:t>Байконỳр </a:t>
            </a:r>
            <a:r>
              <a:rPr lang="ru-RU" sz="1600" dirty="0"/>
              <a:t>стартовал космический корабль «Восток» с пилотом-космонавтом Юрием Алексеевичем Гагариным на борту. Вскоре весь мир увидел кадры кинохроники, ставшие историей: подготовка к полёту, спокойное и сосредоточенное лицо Юрия Гагарина перед шагом в неизвестность, его знаменитое «Поехали!».</a:t>
            </a:r>
          </a:p>
          <a:p>
            <a:pPr marL="360000" lvl="1" indent="228600">
              <a:buNone/>
            </a:pPr>
            <a:r>
              <a:rPr lang="ru-RU" sz="1600" dirty="0"/>
              <a:t>Смелость и бесстрашие простого русского парня с широкой улыбкой покорили всё человечество. Продолжительность полёта Гагарина равнялась 108 минутам. Всего 108 минут. Но не количество минут определяет вклад в историю освоения космоса. Юрий Гагарин был первым и останется им навсегда!</a:t>
            </a:r>
          </a:p>
          <a:p>
            <a:pPr marL="0" lvl="1" algn="r">
              <a:buNone/>
            </a:pPr>
            <a:r>
              <a:rPr lang="ru-RU" sz="1600" dirty="0"/>
              <a:t>(177 слов</a:t>
            </a:r>
            <a:r>
              <a:rPr lang="ru-RU" sz="1500" dirty="0"/>
              <a:t>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Текст для задания 1</a:t>
            </a:r>
          </a:p>
        </p:txBody>
      </p:sp>
      <p:pic>
        <p:nvPicPr>
          <p:cNvPr id="4" name="Рисунок 3" descr="Screenshot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315" y="764704"/>
            <a:ext cx="428685" cy="1981477"/>
          </a:xfrm>
          <a:prstGeom prst="rect">
            <a:avLst/>
          </a:prstGeom>
        </p:spPr>
      </p:pic>
      <p:pic>
        <p:nvPicPr>
          <p:cNvPr id="5" name="Рисунок 4" descr="Screensho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0"/>
            <a:ext cx="1533739" cy="8668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5315" y="476672"/>
            <a:ext cx="428685" cy="19814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dirty="0"/>
              <a:t>Оценка за выполнение задания 1</a:t>
            </a:r>
          </a:p>
        </p:txBody>
      </p:sp>
      <p:pic>
        <p:nvPicPr>
          <p:cNvPr id="5" name="Рисунок 4" descr="Screensho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0"/>
            <a:ext cx="1512168" cy="85470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536" y="1700806"/>
          <a:ext cx="8280920" cy="3758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405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Критерии оценивания чтения вслух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Баллы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9536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Интонация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8578">
                <a:tc>
                  <a:txBody>
                    <a:bodyPr/>
                    <a:lstStyle/>
                    <a:p>
                      <a:r>
                        <a:rPr lang="ru-RU" dirty="0"/>
                        <a:t>Интонация соответствует</a:t>
                      </a:r>
                      <a:r>
                        <a:rPr lang="ru-RU" baseline="0" dirty="0"/>
                        <a:t> пунктуационному оформлению текста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5792">
                <a:tc>
                  <a:txBody>
                    <a:bodyPr/>
                    <a:lstStyle/>
                    <a:p>
                      <a:r>
                        <a:rPr lang="ru-RU" dirty="0"/>
                        <a:t>Интонация не соответствует </a:t>
                      </a:r>
                      <a:r>
                        <a:rPr lang="ru-RU" baseline="0" dirty="0"/>
                        <a:t>пунктуационному оформлению текста</a:t>
                      </a:r>
                      <a:endParaRPr lang="ru-RU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9536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Темп чтения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9536">
                <a:tc>
                  <a:txBody>
                    <a:bodyPr/>
                    <a:lstStyle/>
                    <a:p>
                      <a:r>
                        <a:rPr lang="ru-RU" dirty="0"/>
                        <a:t>Темп чтения соответствует коммуникативной задаче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95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Темп чтения не соответствует коммуникативной задаче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5576" y="5661248"/>
            <a:ext cx="82089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балла – максимум за задание 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-108520" y="1481328"/>
            <a:ext cx="8795320" cy="4525963"/>
          </a:xfrm>
        </p:spPr>
        <p:txBody>
          <a:bodyPr>
            <a:normAutofit fontScale="92500"/>
          </a:bodyPr>
          <a:lstStyle/>
          <a:p>
            <a:pPr marL="360000" indent="256032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Перескажите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прочитанный Вами текст, включив в пересказ слова С.П. Королёва, выдающегося конструктора и учёного, о Ю.А. Гагарине:</a:t>
            </a:r>
          </a:p>
          <a:p>
            <a:pPr marL="360000" indent="256032">
              <a:buNone/>
            </a:pP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«Он открыл людям Земли дорогу в неизвестный мир. Но только ли это? Думается, Гагарин сделал нечто большее – он дал людям веру в их собственные силы, в их возможности, дал силу идти увереннее, смелее…»</a:t>
            </a:r>
          </a:p>
          <a:p>
            <a:pPr marL="360000" indent="256032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Подумайте, где лучше использовать слова С.П. Королёва в пересказе. Вы можете использовать любые способы цитирования.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20688"/>
            <a:ext cx="8363272" cy="796950"/>
          </a:xfrm>
        </p:spPr>
        <p:txBody>
          <a:bodyPr/>
          <a:lstStyle/>
          <a:p>
            <a:r>
              <a:rPr lang="ru-RU" dirty="0"/>
              <a:t>Задание 2. Пересказ текста</a:t>
            </a:r>
          </a:p>
        </p:txBody>
      </p:sp>
      <p:pic>
        <p:nvPicPr>
          <p:cNvPr id="4" name="Рисунок 3" descr="Screenshot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315" y="404664"/>
            <a:ext cx="428685" cy="1981477"/>
          </a:xfrm>
          <a:prstGeom prst="rect">
            <a:avLst/>
          </a:prstGeom>
        </p:spPr>
      </p:pic>
      <p:pic>
        <p:nvPicPr>
          <p:cNvPr id="5" name="Рисунок 4" descr="Screensho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0"/>
            <a:ext cx="1440160" cy="814004"/>
          </a:xfrm>
          <a:prstGeom prst="rect">
            <a:avLst/>
          </a:prstGeom>
        </p:spPr>
      </p:pic>
      <p:sp>
        <p:nvSpPr>
          <p:cNvPr id="1026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19287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5517232"/>
            <a:ext cx="1080120" cy="1080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16216" y="5661248"/>
            <a:ext cx="244827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минуты </a:t>
            </a:r>
          </a:p>
          <a:p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подготовку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15315" y="476672"/>
            <a:ext cx="428685" cy="198147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dirty="0"/>
              <a:t>Оценка за выполнение задания 2</a:t>
            </a:r>
          </a:p>
        </p:txBody>
      </p:sp>
      <p:pic>
        <p:nvPicPr>
          <p:cNvPr id="5" name="Рисунок 4" descr="Screenshot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0"/>
            <a:ext cx="1512168" cy="854703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700808"/>
          <a:ext cx="8280920" cy="4123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5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5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Критерии оценивания пересказа текста</a:t>
                      </a:r>
                      <a:r>
                        <a:rPr lang="ru-RU" baseline="0" dirty="0"/>
                        <a:t> с включением приведенного высказывания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Баллы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559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Сохранение </a:t>
                      </a:r>
                      <a:r>
                        <a:rPr kumimoji="0" lang="ru-RU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микротем</a:t>
                      </a:r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текста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551">
                <a:tc>
                  <a:txBody>
                    <a:bodyPr/>
                    <a:lstStyle/>
                    <a:p>
                      <a:r>
                        <a:rPr lang="ru-RU" dirty="0"/>
                        <a:t>Все основные </a:t>
                      </a:r>
                      <a:r>
                        <a:rPr lang="ru-RU" dirty="0" err="1"/>
                        <a:t>микротемы</a:t>
                      </a:r>
                      <a:r>
                        <a:rPr lang="ru-RU" dirty="0"/>
                        <a:t> текста сохранены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3383">
                <a:tc>
                  <a:txBody>
                    <a:bodyPr/>
                    <a:lstStyle/>
                    <a:p>
                      <a:r>
                        <a:rPr lang="ru-RU" dirty="0"/>
                        <a:t>Упущена или добавлена одна или более </a:t>
                      </a:r>
                      <a:r>
                        <a:rPr lang="ru-RU" dirty="0" err="1"/>
                        <a:t>микротем</a:t>
                      </a:r>
                      <a:endParaRPr lang="ru-RU" dirty="0"/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2559">
                <a:tc gridSpan="2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Соблюдение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b="1" kern="1200" baseline="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фактологической</a:t>
                      </a:r>
                      <a:r>
                        <a:rPr kumimoji="0" lang="ru-RU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точности при пересказе</a:t>
                      </a:r>
                      <a:endParaRPr kumimoji="0" lang="ru-RU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2559">
                <a:tc>
                  <a:txBody>
                    <a:bodyPr/>
                    <a:lstStyle/>
                    <a:p>
                      <a:r>
                        <a:rPr lang="ru-RU" dirty="0"/>
                        <a:t>Фактических ошибок,</a:t>
                      </a:r>
                      <a:r>
                        <a:rPr lang="ru-RU" baseline="0" dirty="0"/>
                        <a:t> связанных с пониманием текста, нет</a:t>
                      </a:r>
                      <a:endParaRPr lang="ru-RU" dirty="0"/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anchor="ctr">
                    <a:solidFill>
                      <a:srgbClr val="E3F8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0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Допущены фактические ошибки (одна и более)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346</TotalTime>
  <Words>1653</Words>
  <Application>Microsoft Office PowerPoint</Application>
  <PresentationFormat>Экран (4:3)</PresentationFormat>
  <Paragraphs>314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Открытая</vt:lpstr>
      <vt:lpstr>Устное собеседование  по русскому языку</vt:lpstr>
      <vt:lpstr>Даты проведения устного собеседования </vt:lpstr>
      <vt:lpstr>Четыре задания для собеседования</vt:lpstr>
      <vt:lpstr>   Сколько баллов нужно набрать</vt:lpstr>
      <vt:lpstr>Задание 1. Чтение текста</vt:lpstr>
      <vt:lpstr>Текст для задания 1</vt:lpstr>
      <vt:lpstr>Оценка за выполнение задания 1</vt:lpstr>
      <vt:lpstr>Задание 2. Пересказ текста</vt:lpstr>
      <vt:lpstr>Оценка за выполнение задания 2</vt:lpstr>
      <vt:lpstr>Оценка за выполнение задания 2</vt:lpstr>
      <vt:lpstr>Дополнительная оценка выполнения заданий 1 и 2</vt:lpstr>
      <vt:lpstr>Дополнительная оценка выполнения заданий 1 и 2</vt:lpstr>
      <vt:lpstr>Общий балл  за выполнение заданий 1 и 2</vt:lpstr>
      <vt:lpstr>Задание 3. Монологическое высказывание</vt:lpstr>
      <vt:lpstr>Карточка поможет рассказать о празднике</vt:lpstr>
      <vt:lpstr>Карточка поможет  рассказать о походе (экскурсии)</vt:lpstr>
      <vt:lpstr>Карточка поможет высказаться о моде</vt:lpstr>
      <vt:lpstr>Оценка за выполнение задания 3</vt:lpstr>
      <vt:lpstr>Оценка за выполнение задания 3</vt:lpstr>
      <vt:lpstr>Задание 4. Диалог</vt:lpstr>
      <vt:lpstr>Диалог «Праздник»:  вопросы экзаменатора</vt:lpstr>
      <vt:lpstr>Диалог «Поход (экскурсия)»:  вопросы экзаменатора</vt:lpstr>
      <vt:lpstr>Диалог «Мода»: вопросы экзаменатора</vt:lpstr>
      <vt:lpstr>Оценка за выполнение задания 4</vt:lpstr>
      <vt:lpstr>Дополнительная оценка выполнения заданий 3 и 4</vt:lpstr>
      <vt:lpstr>Дополнительная оценка выполнения заданий 3 и 4</vt:lpstr>
      <vt:lpstr>Общий балл  за выполнение заданий 3 и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romanova</dc:creator>
  <cp:lastModifiedBy>admin</cp:lastModifiedBy>
  <cp:revision>57</cp:revision>
  <dcterms:created xsi:type="dcterms:W3CDTF">2018-09-20T09:10:37Z</dcterms:created>
  <dcterms:modified xsi:type="dcterms:W3CDTF">2022-12-20T07:04:11Z</dcterms:modified>
</cp:coreProperties>
</file>