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95" r:id="rId3"/>
    <p:sldId id="293" r:id="rId4"/>
    <p:sldId id="296" r:id="rId5"/>
    <p:sldId id="306" r:id="rId6"/>
    <p:sldId id="294" r:id="rId7"/>
    <p:sldId id="313" r:id="rId8"/>
    <p:sldId id="312" r:id="rId9"/>
    <p:sldId id="315" r:id="rId10"/>
    <p:sldId id="319" r:id="rId11"/>
    <p:sldId id="321" r:id="rId12"/>
    <p:sldId id="316" r:id="rId13"/>
    <p:sldId id="317" r:id="rId14"/>
    <p:sldId id="314" r:id="rId15"/>
    <p:sldId id="318" r:id="rId16"/>
    <p:sldId id="302" r:id="rId17"/>
    <p:sldId id="320" r:id="rId18"/>
    <p:sldId id="299" r:id="rId19"/>
    <p:sldId id="298" r:id="rId20"/>
    <p:sldId id="309" r:id="rId21"/>
    <p:sldId id="310" r:id="rId22"/>
    <p:sldId id="300" r:id="rId23"/>
    <p:sldId id="301" r:id="rId24"/>
    <p:sldId id="303" r:id="rId25"/>
    <p:sldId id="304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9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8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7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1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6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9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heckege.rustest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554" y="26144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  ЕГЭ 2022 г.»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656" y="-1"/>
            <a:ext cx="4606344" cy="2579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23051"/>
            <a:ext cx="4215685" cy="27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72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ЕГЭ 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6713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94" y="216900"/>
            <a:ext cx="10772775" cy="16581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80" y="937934"/>
            <a:ext cx="12022420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Видеозаписи проведения экзамена в аудитории просматриваются не только в ходе, но  и по завершении экзамена. В случае обнаружения использования  запрещенных средств результаты экзамены могут быть аннулированы и после их объявления.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Грубейшим нарушением Порядка проведения ГИА -11 является опубликование в социальных сетях КИМ или его фрагмента. Обнаружение таковых неизбежно влечет аннулирование результата.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 федеральном уровне в целях осуществления контроля за использованием КИМ и пресечения случаев разглашения информации, содержащейся в КИМ, </a:t>
            </a:r>
            <a:r>
              <a:rPr lang="ru-RU" sz="1800" dirty="0" err="1">
                <a:solidFill>
                  <a:srgbClr val="002060"/>
                </a:solidFill>
              </a:rPr>
              <a:t>Рособрнадзором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создается группа</a:t>
            </a:r>
            <a:r>
              <a:rPr lang="ru-RU" sz="1800" dirty="0">
                <a:solidFill>
                  <a:srgbClr val="002060"/>
                </a:solidFill>
              </a:rPr>
              <a:t>, осуществляющая мониторинг информационно-телекоммуникационной сети "Интернет" на предмет размещения там информации, содержащейся в КИМ (далее - группа мониторинга), которая занимается проверкой сайтов, размещенных в информационно-телекоммуникационной сети "Интернет", на предмет размещения в них в период подготовки и проведения ГИА информации, содержащейся в КИМ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 случае выявления материала, потенциально схожего с информацией, содержащейся в КИМ, группа мониторинга с помощью специального программного обеспечения и данных, полученных из федеральной информационной системы, </a:t>
            </a:r>
            <a:r>
              <a:rPr lang="ru-RU" sz="1800" dirty="0" smtClean="0">
                <a:solidFill>
                  <a:srgbClr val="002060"/>
                </a:solidFill>
              </a:rPr>
              <a:t>устанавливает принадлежность КИМ конкретному участнику посредством защитных знаков, расположенных по всему полю КИМ.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К административной ответственности в виде штрафа привлекаются в таком случае не только  участники, но и организаторы  в аудитории, в которой проводился экзамен.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9469" y="0"/>
            <a:ext cx="1892531" cy="937934"/>
          </a:xfrm>
          <a:prstGeom prst="rect">
            <a:avLst/>
          </a:prstGeom>
        </p:spPr>
      </p:pic>
      <p:pic>
        <p:nvPicPr>
          <p:cNvPr id="1028" name="Picture 4" descr="Российские сотовые глушилки оказались бессильны против смартфонов Honor -  C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940" y="5426296"/>
            <a:ext cx="2129060" cy="14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Кирове оштрафовали двух подростков за использование на ЕГЭ мобильных  телефонов - Новости Кирова и Кировской области - Город Киров -  Информационный портал г. Ки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728" y="5425697"/>
            <a:ext cx="3097765" cy="14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51804"/>
            <a:ext cx="10772775" cy="1057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РАЗРЕШЕННЫЕ СРЕДСТВА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272" y="1450974"/>
            <a:ext cx="5592807" cy="37673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предметы: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(на отдельных предметах по списку);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необходимости);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6471" y="851914"/>
            <a:ext cx="5670994" cy="3767328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на экзамен только необходимые вещи.</a:t>
            </a: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  <a:endParaRPr lang="ru-RU" sz="8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4" y="4522728"/>
            <a:ext cx="6110708" cy="20583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04079" y="5551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216198"/>
            <a:ext cx="10772775" cy="74971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Контроль в ППЭ соблюдения 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Порядка </a:t>
            </a:r>
            <a:r>
              <a:rPr lang="ru-RU" sz="4400" b="1" dirty="0">
                <a:solidFill>
                  <a:srgbClr val="C00000"/>
                </a:solidFill>
              </a:rPr>
              <a:t>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182114"/>
            <a:ext cx="7514307" cy="4922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устанавливаются средства подавления сотовой связи, прошедшие регистрацию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видеонаблюдение с трансляцией в штабе и на сайте «Смотри ЕГЭ».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сайту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имеют представители Рособрнадзора, Министерства  образования и науки и зарегистрированные и аккредитованные онлайн общественные наблюдатели.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13508" y="4422371"/>
            <a:ext cx="3678492" cy="243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0332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9754" y="1491146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807" y="1881595"/>
            <a:ext cx="2534260" cy="19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6" y="4451177"/>
            <a:ext cx="3222688" cy="2317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4879" y="34508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</a:rPr>
              <a:t>результатами ЕГЭ 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5583" y="0"/>
            <a:ext cx="2426418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0"/>
            <a:ext cx="10780776" cy="683555"/>
          </a:xfrm>
        </p:spPr>
        <p:txBody>
          <a:bodyPr>
            <a:no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2"/>
            <a:ext cx="5974976" cy="423793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5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4022" y="1463113"/>
            <a:ext cx="537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0"/>
            <a:ext cx="10772775" cy="11879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Участник   имеет право подать апелляцию о нарушении </a:t>
            </a:r>
            <a:r>
              <a:rPr lang="ru-RU" sz="2800" b="1" dirty="0" smtClean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192" y="1047401"/>
            <a:ext cx="4214554" cy="4231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1800" b="1" u="sng" dirty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1800" b="1" dirty="0">
                <a:solidFill>
                  <a:srgbClr val="C00000"/>
                </a:solidFill>
              </a:rPr>
              <a:t> проведения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При рассмотрении апелляции о нарушении </a:t>
            </a:r>
            <a:r>
              <a:rPr lang="ru-RU" sz="1800" u="sng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1800" dirty="0">
                <a:solidFill>
                  <a:srgbClr val="002060"/>
                </a:solidFill>
              </a:rPr>
              <a:t> проведения ГИА конфликтная комиссия рассматривает апелляцию и заключение о результатах проверки и выносит одно из </a:t>
            </a:r>
            <a:r>
              <a:rPr lang="ru-RU" sz="1800" dirty="0" smtClean="0">
                <a:solidFill>
                  <a:srgbClr val="002060"/>
                </a:solidFill>
              </a:rPr>
              <a:t>решений: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отклонении апелляции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удовлетворении апелляции.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При </a:t>
            </a:r>
            <a:r>
              <a:rPr lang="ru-RU" sz="18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4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рассмотрению апелляции привлекаются эксперты предметной комиссии по соответствующему учебному предмету.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Конфликтная </a:t>
            </a:r>
            <a:r>
              <a:rPr lang="ru-RU" sz="2000" dirty="0">
                <a:solidFill>
                  <a:srgbClr val="002060"/>
                </a:solidFill>
              </a:rPr>
              <a:t>комиссия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Апелляции </a:t>
            </a:r>
            <a:r>
              <a:rPr lang="ru-RU" sz="2100" dirty="0">
                <a:solidFill>
                  <a:srgbClr val="00206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002060"/>
                </a:solidFill>
              </a:rPr>
              <a:t>не рассматривается.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</a:rPr>
              <a:t>К</a:t>
            </a:r>
            <a:r>
              <a:rPr lang="ru-RU" sz="2100" dirty="0" smtClean="0">
                <a:solidFill>
                  <a:srgbClr val="002060"/>
                </a:solidFill>
              </a:rPr>
              <a:t>онфликтная </a:t>
            </a:r>
            <a:r>
              <a:rPr lang="ru-RU" sz="2100" dirty="0">
                <a:solidFill>
                  <a:srgbClr val="002060"/>
                </a:solidFill>
              </a:rPr>
              <a:t>комиссия 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7455" y="34508"/>
            <a:ext cx="2424545" cy="10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2" y="377779"/>
            <a:ext cx="6735651" cy="20434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Памятка для тех, кто готовится сдавать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8393" y="2539283"/>
            <a:ext cx="11003804" cy="388077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Думайте о позитивном результате сдачи экзамена, переключайтесь от мыслей, связанных с негативными представлениями экзаменационной процедуры.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думайте о возможности негативного исхода испытания. Нельзя настраиваться на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тратьте на это напрасно силы, попробуйте, наоборот, выстроить программу успеха, продумайте и проиграйте её в деталях.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Решите, зачем Вам нужно успешно пройти экзаменационные испытания, какая польза для Вас от успешной сдачи экзамена. Продумайте, какие возможные перспективы профессионального обучения в дальнейшем открываются для Вас.</a:t>
            </a:r>
          </a:p>
          <a:p>
            <a:pPr marR="171450"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Соблюдайте правильный режим подготовки к экзамену, для лучшего усвоения программы лучше изучать в день немного учебного материала, но качественно, полностью разобрав тему, с примерами, с вопросами. Не гонитесь за большим объёмом материала, не создавайте у себя в голове хаоса и беспорядка; окрошка из обрывков знаний не лучший помощник на экзамене.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2600" dirty="0"/>
          </a:p>
          <a:p>
            <a:endParaRPr lang="ru-RU" dirty="0"/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356" y="259722"/>
            <a:ext cx="4138541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124" y="699966"/>
            <a:ext cx="11449318" cy="2017880"/>
          </a:xfrm>
        </p:spPr>
        <p:txBody>
          <a:bodyPr>
            <a:normAutofit fontScale="25000" lnSpcReduction="20000"/>
          </a:bodyPr>
          <a:lstStyle/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Готовьтесь к экзаменам в соответствии со своими биологическими ритмами, кому-то лучше утром сесть за подготовку, а кто-то предпочитает спокойно начать готовиться вечером. Главное, соблюдайте режим здорового сна, спите не менее 8-ми часов в сутки.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чувствуете, что подвержены сильному волнению и тревоге, у Вас низкий уровень стрессоустойчивости, не бойтесь обратиться к психологу за помощью.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также можете самостоятельно воспользоваться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тренинговыми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упражнениями для укрепления психологического настроя и снятия повышенной стрессовой реакции организма. Постарайтесь адекватно оценить свои сильные стороны и опирайтесь на них при подготовке и сдаче экзамена. И у Вас всё обязательно получится.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7598" y="4140153"/>
            <a:ext cx="466384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7878" y="84648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Расписание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5289" y="560089"/>
            <a:ext cx="475046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54" y="1143839"/>
            <a:ext cx="11285164" cy="5604737"/>
          </a:xfrm>
          <a:prstGeom prst="rect">
            <a:avLst/>
          </a:prstGeom>
          <a:ln w="889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2737" y="-8323"/>
            <a:ext cx="2339263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25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966" y="262486"/>
            <a:ext cx="5745781" cy="1009866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Накануне 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504" y="1492906"/>
            <a:ext cx="10717412" cy="473942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считают: для того, чтобы полностью подготовиться к экзамену, не хватает всего одной, последней перед ним ночи. Это не всегда верно.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накануне сложных и ответственных мероприятий перестать к ним готовиться, совершить прогулку, принять расслабляющую ванну, а главное – выспаться!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сдачи экзаменов необходимо явиться без опоздания, лучше за полчаса до назначенного времени входа в ППЭ. При себе нужно иметь   паспорт, несколько ручек (на всякий случай).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продумать одежду на период экзамена: в ППЭ  может быть прохладно или тепло, а процедура экзамена занимает несколько часов.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4879" y="41932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218827"/>
            <a:ext cx="10780776" cy="7857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Во время </a:t>
            </a:r>
            <a:r>
              <a:rPr lang="ru-RU" sz="5400" b="1" dirty="0" smtClean="0">
                <a:solidFill>
                  <a:srgbClr val="C00000"/>
                </a:solidFill>
              </a:rPr>
              <a:t>экзамена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35" y="851225"/>
            <a:ext cx="10179214" cy="167303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экзамена Вам сообщат необходимую информацию о том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заполнять экзаменационные бланки. Прослушайте её внимательно, чтобы выполнить качественно все инструкции.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бланков постарайтесь сосредоточиться только на ситуации экзамена.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просмотрите весь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полностью. Выберите те задания, ответ на которые у Вас не вызывает затруднение. Выполните сначала их. Отдохните после их выполнения несколько минут.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выберите более трудные задания, которые необходимо анализировать и устанавливать логические связи. Сконцентрируйтесь и решите их знакомым Вам способом. Сделайте еще один 2-3х минутный перерыв.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выполнение заданий, вызывающих наибольшую сложность. Попробуйте использовать знания из смежных предметов или областей знаний, систематизируйте их.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запланировать время для проверки всех ответов, даже самых лёгких, чтоб не допустить ошибок, связанных с невнимательностью и торопливостью в подборе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прочитывать все вопросы до конца. Это позволит максимально избежать ошибок при выполнении теста.</a:t>
            </a:r>
          </a:p>
          <a:p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2338" y="-1"/>
            <a:ext cx="2313904" cy="1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2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1658" y="2157731"/>
            <a:ext cx="10388341" cy="4679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43" y="964276"/>
            <a:ext cx="9186338" cy="58937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8839"/>
            <a:ext cx="9711884" cy="562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Официальный сайт </a:t>
            </a:r>
            <a:r>
              <a:rPr lang="ru-RU" dirty="0" err="1" smtClean="0">
                <a:solidFill>
                  <a:srgbClr val="C00000"/>
                </a:solidFill>
              </a:rPr>
              <a:t>Рособрнадзора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4879" y="-427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0338"/>
            <a:ext cx="5771142" cy="579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570" y="1367891"/>
            <a:ext cx="5827222" cy="553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0917" y="4364095"/>
            <a:ext cx="5598455" cy="2402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79" y="-61696"/>
            <a:ext cx="10772775" cy="107695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Сайт ФИПИ </a:t>
            </a:r>
          </a:p>
        </p:txBody>
      </p:sp>
    </p:spTree>
    <p:extLst>
      <p:ext uri="{BB962C8B-B14F-4D97-AF65-F5344CB8AC3E}">
        <p14:creationId xmlns:p14="http://schemas.microsoft.com/office/powerpoint/2010/main" xmlns="" val="1926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02" y="1288274"/>
            <a:ext cx="9686222" cy="5569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62" y="113167"/>
            <a:ext cx="10772775" cy="17027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сайт министерства образования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науки РСО-А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9520" y="-24766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3" y="23944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Удачи на экзаменах!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5238"/>
            <a:ext cx="4620958" cy="3082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83" y="333820"/>
            <a:ext cx="8886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 подачи заявлений на участие в </a:t>
            </a:r>
            <a:r>
              <a:rPr lang="ru-RU" sz="2800" b="1" dirty="0" smtClean="0">
                <a:solidFill>
                  <a:srgbClr val="002060"/>
                </a:solidFill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-  не позднее 1 февраля 2022 года (включительно)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125" y="1516966"/>
            <a:ext cx="10679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Для получения аттестата выпускники текущего года сдают обязательные предметы — русский язык и </a:t>
            </a:r>
            <a:r>
              <a:rPr lang="ru-RU" sz="2400" b="1" dirty="0" smtClean="0">
                <a:solidFill>
                  <a:srgbClr val="C00000"/>
                </a:solidFill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(базового</a:t>
            </a:r>
            <a:r>
              <a:rPr lang="ru-RU" sz="3200" b="1" dirty="0" smtClean="0">
                <a:solidFill>
                  <a:srgbClr val="C00000"/>
                </a:solidFill>
              </a:rPr>
              <a:t> или </a:t>
            </a:r>
            <a:r>
              <a:rPr lang="ru-RU" sz="2400" b="1" dirty="0" smtClean="0">
                <a:solidFill>
                  <a:srgbClr val="C00000"/>
                </a:solidFill>
              </a:rPr>
              <a:t>профильного уровня).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Математика профильная – 27 баллов / базовая – оценку «3».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Другие предметы ЕГЭ участники сдают на добровольной основе.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2860" y="29841"/>
            <a:ext cx="2789140" cy="1562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73" y="5302617"/>
            <a:ext cx="2069044" cy="14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729" y="355288"/>
            <a:ext cx="11405487" cy="64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3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Внимание!</a:t>
            </a:r>
            <a:br>
              <a:rPr lang="ru-RU" sz="88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проходные баллы ЕГЭ для поступления необходимо смотреть на сайте ВУЗа, в который планируете поступать.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5160" y="0"/>
            <a:ext cx="2596840" cy="145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304"/>
            <a:ext cx="2923504" cy="2105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5160" y="64472"/>
            <a:ext cx="2596840" cy="1454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904704"/>
            <a:ext cx="2923504" cy="2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16673" cy="14381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Изменение перечня выбранных предметов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839" y="2266682"/>
            <a:ext cx="11435846" cy="4451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или изменении перечня выбранных предметов, формы ГИА принимаются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ГЭК РСО-Алани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у заявителя уважительных   причин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документально, не позднее чем за две недели до начала соответствующего экзамена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приложением документов подается ответственному секретарю ГЭК.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0527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5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137" y="1740556"/>
            <a:ext cx="7179457" cy="498221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– русский язык, обществознание;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– математика базового уровня, история география, китайский язык ( + 14 минут раздел «Говорение» 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4968" y="3863662"/>
            <a:ext cx="5347032" cy="2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проходит ЕГЭ?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</a:t>
            </a:r>
            <a:r>
              <a:rPr lang="ru-RU" sz="4400" b="1" dirty="0">
                <a:solidFill>
                  <a:srgbClr val="C0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4879" y="-3507"/>
            <a:ext cx="2597121" cy="14509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2087</Words>
  <Application>Microsoft Office PowerPoint</Application>
  <PresentationFormat>Произвольный</PresentationFormat>
  <Paragraphs>131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Метрополия</vt:lpstr>
      <vt:lpstr> «Подготовка к   ЕГЭ 2022 г.»</vt:lpstr>
      <vt:lpstr>Расписание проведения ЕГЭ в 2022 г.</vt:lpstr>
      <vt:lpstr>Слайд 3</vt:lpstr>
      <vt:lpstr>Слайд 4</vt:lpstr>
      <vt:lpstr>Внимание! </vt:lpstr>
      <vt:lpstr> Изменение перечня выбранных предметов</vt:lpstr>
      <vt:lpstr> Продолжительность ЕГЭ </vt:lpstr>
      <vt:lpstr>Как проходит ЕГЭ? Правила и процедуры</vt:lpstr>
      <vt:lpstr>В день проведения экзамена запрещается</vt:lpstr>
      <vt:lpstr> Удаление участника за  нарушения порядка ГИА  </vt:lpstr>
      <vt:lpstr>Внимание! </vt:lpstr>
      <vt:lpstr> РАЗРЕШЕННЫЕ СРЕДСТВА </vt:lpstr>
      <vt:lpstr>Контроль в ППЭ соблюдения  Порядка ГИА </vt:lpstr>
      <vt:lpstr>Поведение в аудитории ППЭ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Памятка для тех, кто готовится сдавать ЕГЭ</vt:lpstr>
      <vt:lpstr>Слайд 19</vt:lpstr>
      <vt:lpstr>Накануне экзамена </vt:lpstr>
      <vt:lpstr>Во время экзамена</vt:lpstr>
      <vt:lpstr>Полезные ресурсы по  подготовке к ЕГЭ</vt:lpstr>
      <vt:lpstr>Официальный сайт Рособрнадзора</vt:lpstr>
      <vt:lpstr>Сайт ФИПИ </vt:lpstr>
      <vt:lpstr>сайт министерства образования и  науки РСО-А </vt:lpstr>
      <vt:lpstr>Удачи на экзаменах!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admin</cp:lastModifiedBy>
  <cp:revision>51</cp:revision>
  <dcterms:created xsi:type="dcterms:W3CDTF">2021-10-08T09:00:59Z</dcterms:created>
  <dcterms:modified xsi:type="dcterms:W3CDTF">2022-02-07T09:14:47Z</dcterms:modified>
</cp:coreProperties>
</file>